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8" r:id="rId2"/>
  </p:sldMasterIdLst>
  <p:notesMasterIdLst>
    <p:notesMasterId r:id="rId24"/>
  </p:notesMasterIdLst>
  <p:sldIdLst>
    <p:sldId id="256" r:id="rId3"/>
    <p:sldId id="315" r:id="rId4"/>
    <p:sldId id="2833" r:id="rId5"/>
    <p:sldId id="2852" r:id="rId6"/>
    <p:sldId id="2850" r:id="rId7"/>
    <p:sldId id="260" r:id="rId8"/>
    <p:sldId id="2851" r:id="rId9"/>
    <p:sldId id="2827" r:id="rId10"/>
    <p:sldId id="2828" r:id="rId11"/>
    <p:sldId id="2830" r:id="rId12"/>
    <p:sldId id="2834" r:id="rId13"/>
    <p:sldId id="2836" r:id="rId14"/>
    <p:sldId id="2837" r:id="rId15"/>
    <p:sldId id="2838" r:id="rId16"/>
    <p:sldId id="2839" r:id="rId17"/>
    <p:sldId id="2853" r:id="rId18"/>
    <p:sldId id="2843" r:id="rId19"/>
    <p:sldId id="2844" r:id="rId20"/>
    <p:sldId id="2846" r:id="rId21"/>
    <p:sldId id="2847" r:id="rId22"/>
    <p:sldId id="1951" r:id="rId23"/>
  </p:sldIdLst>
  <p:sldSz cx="12192000" cy="6858000"/>
  <p:notesSz cx="6858000" cy="9144000"/>
  <p:defaultText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348A86B-E2C4-4ACA-A002-F2A0218D5A2C}">
          <p14:sldIdLst>
            <p14:sldId id="256"/>
            <p14:sldId id="315"/>
            <p14:sldId id="2833"/>
            <p14:sldId id="2852"/>
            <p14:sldId id="2850"/>
            <p14:sldId id="260"/>
            <p14:sldId id="2851"/>
            <p14:sldId id="2827"/>
            <p14:sldId id="2828"/>
            <p14:sldId id="2830"/>
            <p14:sldId id="2834"/>
            <p14:sldId id="2836"/>
            <p14:sldId id="2837"/>
            <p14:sldId id="2838"/>
            <p14:sldId id="2839"/>
            <p14:sldId id="2853"/>
            <p14:sldId id="2843"/>
            <p14:sldId id="2844"/>
            <p14:sldId id="2846"/>
            <p14:sldId id="2847"/>
          </p14:sldIdLst>
        </p14:section>
        <p14:section name="Untitled Section" id="{996A0411-7B25-41E1-87F4-EFD4C02AFC38}">
          <p14:sldIdLst>
            <p14:sldId id="195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3E9B"/>
    <a:srgbClr val="8FAADC"/>
    <a:srgbClr val="D21F0C"/>
    <a:srgbClr val="6B3109"/>
    <a:srgbClr val="5C0E6C"/>
    <a:srgbClr val="6B0F33"/>
    <a:srgbClr val="F9F9F9"/>
    <a:srgbClr val="2C1169"/>
    <a:srgbClr val="F44F3E"/>
    <a:srgbClr val="9B17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3557" autoAdjust="0"/>
  </p:normalViewPr>
  <p:slideViewPr>
    <p:cSldViewPr snapToGrid="0">
      <p:cViewPr varScale="1">
        <p:scale>
          <a:sx n="68" d="100"/>
          <a:sy n="68" d="100"/>
        </p:scale>
        <p:origin x="810" y="60"/>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0T20:51:37.504"/>
    </inkml:context>
    <inkml:brush xml:id="br0">
      <inkml:brushProperty name="width" value="0.05" units="cm"/>
      <inkml:brushProperty name="height" value="0.05" units="cm"/>
      <inkml:brushProperty name="color" value="#AE198D"/>
      <inkml:brushProperty name="inkEffects" value="galaxy"/>
      <inkml:brushProperty name="anchorX" value="-1090.10034"/>
      <inkml:brushProperty name="anchorY" value="-13995.36523"/>
      <inkml:brushProperty name="scaleFactor" value="0.5"/>
    </inkml:brush>
  </inkml:definitions>
  <inkml:trace contextRef="#ctx0" brushRef="#br0">0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G"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81FB8-BF77-490C-AE9F-38F168C0ECC6}" type="datetimeFigureOut">
              <a:rPr lang="en-NG" smtClean="0"/>
              <a:t>21/01/2025</a:t>
            </a:fld>
            <a:endParaRPr lang="en-NG"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G"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G"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54CF6F-B46C-49EE-9C65-57D1FC3096D5}" type="slidenum">
              <a:rPr lang="en-NG" smtClean="0"/>
              <a:t>‹#›</a:t>
            </a:fld>
            <a:endParaRPr lang="en-NG" dirty="0"/>
          </a:p>
        </p:txBody>
      </p:sp>
    </p:spTree>
    <p:extLst>
      <p:ext uri="{BB962C8B-B14F-4D97-AF65-F5344CB8AC3E}">
        <p14:creationId xmlns:p14="http://schemas.microsoft.com/office/powerpoint/2010/main" val="1423735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34255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207128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9ED6E-8C26-BECD-2A80-0E06EAB8FC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43E4F2-4AFD-01F5-BD94-4B7A40C220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D45E8E-7A2A-2B3D-616F-6E6C1FCDB321}"/>
              </a:ext>
            </a:extLst>
          </p:cNvPr>
          <p:cNvSpPr>
            <a:spLocks noGrp="1"/>
          </p:cNvSpPr>
          <p:nvPr>
            <p:ph type="body" idx="1"/>
          </p:nvPr>
        </p:nvSpPr>
        <p:spPr/>
        <p:txBody>
          <a:bodyPr/>
          <a:lstStyle/>
          <a:p>
            <a:endParaRPr lang="en-AE" dirty="0"/>
          </a:p>
        </p:txBody>
      </p:sp>
      <p:sp>
        <p:nvSpPr>
          <p:cNvPr id="4" name="Slide Number Placeholder 3">
            <a:extLst>
              <a:ext uri="{FF2B5EF4-FFF2-40B4-BE49-F238E27FC236}">
                <a16:creationId xmlns:a16="http://schemas.microsoft.com/office/drawing/2014/main" id="{1D65424B-0ED9-816A-86A4-6BC555A30CC8}"/>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528569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9e9ecac051_0_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9e9ecac051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a49e2e97a3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5" name="Google Shape;515;ga49e2e97a3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a49e2e97a3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5" name="Google Shape;515;ga49e2e97a3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4833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a49e2e97a3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5" name="Google Shape;515;ga49e2e97a3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907506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a49e2e97a3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5" name="Google Shape;515;ga49e2e97a3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75119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3" name="Picture 12" descr="Icon&#10;&#10;Description automatically generated">
            <a:extLst>
              <a:ext uri="{FF2B5EF4-FFF2-40B4-BE49-F238E27FC236}">
                <a16:creationId xmlns:a16="http://schemas.microsoft.com/office/drawing/2014/main" id="{5F164083-C63B-498F-9AA4-EE02C5DD9792}"/>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2312" r="1" b="2364"/>
          <a:stretch/>
        </p:blipFill>
        <p:spPr>
          <a:xfrm>
            <a:off x="-191386" y="994632"/>
            <a:ext cx="4922874" cy="4116419"/>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Tree>
    <p:extLst>
      <p:ext uri="{BB962C8B-B14F-4D97-AF65-F5344CB8AC3E}">
        <p14:creationId xmlns:p14="http://schemas.microsoft.com/office/powerpoint/2010/main" val="2751248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43D02-7CE2-4917-90CF-B3C0F8581992}"/>
              </a:ext>
            </a:extLst>
          </p:cNvPr>
          <p:cNvSpPr>
            <a:spLocks noGrp="1"/>
          </p:cNvSpPr>
          <p:nvPr>
            <p:ph type="title" hasCustomPrompt="1"/>
          </p:nvPr>
        </p:nvSpPr>
        <p:spPr/>
        <p:txBody>
          <a:bodyPr/>
          <a:lstStyle>
            <a:lvl1pPr>
              <a:defRPr/>
            </a:lvl1pPr>
          </a:lstStyle>
          <a:p>
            <a:pPr lvl="0"/>
            <a:r>
              <a:rPr lang="en-US" dirty="0"/>
              <a:t>Click to edit Master text styles</a:t>
            </a:r>
          </a:p>
        </p:txBody>
      </p:sp>
      <p:sp>
        <p:nvSpPr>
          <p:cNvPr id="3" name="Content Placeholder 2">
            <a:extLst>
              <a:ext uri="{FF2B5EF4-FFF2-40B4-BE49-F238E27FC236}">
                <a16:creationId xmlns:a16="http://schemas.microsoft.com/office/drawing/2014/main" id="{CE759521-1025-4253-B2C4-09FB9D2EB03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G" dirty="0"/>
          </a:p>
        </p:txBody>
      </p:sp>
      <p:pic>
        <p:nvPicPr>
          <p:cNvPr id="10" name="Picture 9" descr="Icon&#10;&#10;Description automatically generated">
            <a:extLst>
              <a:ext uri="{FF2B5EF4-FFF2-40B4-BE49-F238E27FC236}">
                <a16:creationId xmlns:a16="http://schemas.microsoft.com/office/drawing/2014/main" id="{57D59C9A-D003-49F1-8AB2-B56EB95F5BFF}"/>
              </a:ext>
            </a:extLst>
          </p:cNvPr>
          <p:cNvPicPr>
            <a:picLocks noChangeAspect="1"/>
          </p:cNvPicPr>
          <p:nvPr userDrawn="1"/>
        </p:nvPicPr>
        <p:blipFill>
          <a:blip r:embed="rId2">
            <a:duotone>
              <a:schemeClr val="bg2">
                <a:shade val="45000"/>
                <a:satMod val="135000"/>
              </a:schemeClr>
              <a:prstClr val="white"/>
            </a:duotone>
            <a:alphaModFix amt="20000"/>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40364" y="-701815"/>
            <a:ext cx="8433918" cy="8261629"/>
          </a:xfrm>
          <a:prstGeom prst="rect">
            <a:avLst/>
          </a:prstGeom>
        </p:spPr>
      </p:pic>
    </p:spTree>
    <p:extLst>
      <p:ext uri="{BB962C8B-B14F-4D97-AF65-F5344CB8AC3E}">
        <p14:creationId xmlns:p14="http://schemas.microsoft.com/office/powerpoint/2010/main" val="4116006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C90E1-17E1-4D67-9A0A-5490E087D2F6}"/>
              </a:ext>
            </a:extLst>
          </p:cNvPr>
          <p:cNvSpPr>
            <a:spLocks noGrp="1"/>
          </p:cNvSpPr>
          <p:nvPr>
            <p:ph type="title"/>
          </p:nvPr>
        </p:nvSpPr>
        <p:spPr>
          <a:xfrm>
            <a:off x="831850" y="1709738"/>
            <a:ext cx="10515600" cy="2852737"/>
          </a:xfrm>
        </p:spPr>
        <p:txBody>
          <a:bodyPr anchor="b"/>
          <a:lstStyle>
            <a:lvl1pPr>
              <a:defRPr sz="6000"/>
            </a:lvl1pPr>
          </a:lstStyle>
          <a:p>
            <a:endParaRPr lang="en-NG" dirty="0"/>
          </a:p>
        </p:txBody>
      </p:sp>
      <p:sp>
        <p:nvSpPr>
          <p:cNvPr id="3" name="Text Placeholder 2">
            <a:extLst>
              <a:ext uri="{FF2B5EF4-FFF2-40B4-BE49-F238E27FC236}">
                <a16:creationId xmlns:a16="http://schemas.microsoft.com/office/drawing/2014/main" id="{58908488-A4FE-4646-B907-678CA88D24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34C828-E204-4034-9196-55E99D4E3F62}"/>
              </a:ext>
            </a:extLst>
          </p:cNvPr>
          <p:cNvSpPr>
            <a:spLocks noGrp="1"/>
          </p:cNvSpPr>
          <p:nvPr>
            <p:ph type="dt" sz="half" idx="10"/>
          </p:nvPr>
        </p:nvSpPr>
        <p:spPr/>
        <p:txBody>
          <a:bodyPr/>
          <a:lstStyle/>
          <a:p>
            <a:fld id="{DC3F66AE-E1C1-4B5A-9981-D6ED7614366C}" type="datetime8">
              <a:rPr lang="en-NG" smtClean="0"/>
              <a:t>21/01/2025 11:43</a:t>
            </a:fld>
            <a:endParaRPr lang="en-NG" dirty="0"/>
          </a:p>
        </p:txBody>
      </p:sp>
      <p:sp>
        <p:nvSpPr>
          <p:cNvPr id="5" name="Footer Placeholder 4">
            <a:extLst>
              <a:ext uri="{FF2B5EF4-FFF2-40B4-BE49-F238E27FC236}">
                <a16:creationId xmlns:a16="http://schemas.microsoft.com/office/drawing/2014/main" id="{A342CC24-E2FB-4D93-92C8-7CACEBABED85}"/>
              </a:ext>
            </a:extLst>
          </p:cNvPr>
          <p:cNvSpPr>
            <a:spLocks noGrp="1"/>
          </p:cNvSpPr>
          <p:nvPr>
            <p:ph type="ftr" sz="quarter" idx="11"/>
          </p:nvPr>
        </p:nvSpPr>
        <p:spPr/>
        <p:txBody>
          <a:bodyPr/>
          <a:lstStyle/>
          <a:p>
            <a:endParaRPr lang="en-NG" dirty="0"/>
          </a:p>
        </p:txBody>
      </p:sp>
      <p:pic>
        <p:nvPicPr>
          <p:cNvPr id="8" name="Picture 7">
            <a:extLst>
              <a:ext uri="{FF2B5EF4-FFF2-40B4-BE49-F238E27FC236}">
                <a16:creationId xmlns:a16="http://schemas.microsoft.com/office/drawing/2014/main" id="{D4D7E034-F28D-4488-9838-C549FDE963FB}"/>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t="7319" b="7319"/>
          <a:stretch/>
        </p:blipFill>
        <p:spPr>
          <a:xfrm>
            <a:off x="0" y="-103976"/>
            <a:ext cx="4338084" cy="3627428"/>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Tree>
    <p:extLst>
      <p:ext uri="{BB962C8B-B14F-4D97-AF65-F5344CB8AC3E}">
        <p14:creationId xmlns:p14="http://schemas.microsoft.com/office/powerpoint/2010/main" val="4244218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BF2CF-F88F-4A9E-B8B4-223658606151}"/>
              </a:ext>
            </a:extLst>
          </p:cNvPr>
          <p:cNvSpPr>
            <a:spLocks noGrp="1"/>
          </p:cNvSpPr>
          <p:nvPr>
            <p:ph type="title"/>
          </p:nvPr>
        </p:nvSpPr>
        <p:spPr/>
        <p:txBody>
          <a:bodyPr/>
          <a:lstStyle/>
          <a:p>
            <a:r>
              <a:rPr lang="en-US"/>
              <a:t>Click to edit Master title style</a:t>
            </a:r>
            <a:endParaRPr lang="en-NG"/>
          </a:p>
        </p:txBody>
      </p:sp>
      <p:sp>
        <p:nvSpPr>
          <p:cNvPr id="3" name="Content Placeholder 2">
            <a:extLst>
              <a:ext uri="{FF2B5EF4-FFF2-40B4-BE49-F238E27FC236}">
                <a16:creationId xmlns:a16="http://schemas.microsoft.com/office/drawing/2014/main" id="{28C31E83-8BB8-44F5-92BB-48F12D1509C4}"/>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G" dirty="0"/>
          </a:p>
        </p:txBody>
      </p:sp>
      <p:sp>
        <p:nvSpPr>
          <p:cNvPr id="4" name="Content Placeholder 3">
            <a:extLst>
              <a:ext uri="{FF2B5EF4-FFF2-40B4-BE49-F238E27FC236}">
                <a16:creationId xmlns:a16="http://schemas.microsoft.com/office/drawing/2014/main" id="{E09D0AE1-6A32-45FD-81AD-5C9A4817FA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Tree>
    <p:extLst>
      <p:ext uri="{BB962C8B-B14F-4D97-AF65-F5344CB8AC3E}">
        <p14:creationId xmlns:p14="http://schemas.microsoft.com/office/powerpoint/2010/main" val="96641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6071E-9C67-4048-A4CC-961FEA70618F}"/>
              </a:ext>
            </a:extLst>
          </p:cNvPr>
          <p:cNvSpPr>
            <a:spLocks noGrp="1"/>
          </p:cNvSpPr>
          <p:nvPr>
            <p:ph type="title"/>
          </p:nvPr>
        </p:nvSpPr>
        <p:spPr>
          <a:xfrm>
            <a:off x="839788" y="365125"/>
            <a:ext cx="10515600" cy="1325563"/>
          </a:xfrm>
        </p:spPr>
        <p:txBody>
          <a:bodyPr/>
          <a:lstStyle/>
          <a:p>
            <a:r>
              <a:rPr lang="en-US"/>
              <a:t>Click to edit Master title style</a:t>
            </a:r>
            <a:endParaRPr lang="en-NG"/>
          </a:p>
        </p:txBody>
      </p:sp>
      <p:sp>
        <p:nvSpPr>
          <p:cNvPr id="3" name="Text Placeholder 2">
            <a:extLst>
              <a:ext uri="{FF2B5EF4-FFF2-40B4-BE49-F238E27FC236}">
                <a16:creationId xmlns:a16="http://schemas.microsoft.com/office/drawing/2014/main" id="{1058EFA6-7E8D-4BA1-9294-808FBB5134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4484FE-AA1D-4235-927C-6044033B3F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5" name="Text Placeholder 4">
            <a:extLst>
              <a:ext uri="{FF2B5EF4-FFF2-40B4-BE49-F238E27FC236}">
                <a16:creationId xmlns:a16="http://schemas.microsoft.com/office/drawing/2014/main" id="{17F26279-C3C7-4949-AEDB-05D7D85A0C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5A8B2F-9ACE-442F-8343-AA69A0ABF6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7" name="Date Placeholder 6">
            <a:extLst>
              <a:ext uri="{FF2B5EF4-FFF2-40B4-BE49-F238E27FC236}">
                <a16:creationId xmlns:a16="http://schemas.microsoft.com/office/drawing/2014/main" id="{E90351E5-F0C8-410F-A0EA-8913F64BDA67}"/>
              </a:ext>
            </a:extLst>
          </p:cNvPr>
          <p:cNvSpPr>
            <a:spLocks noGrp="1"/>
          </p:cNvSpPr>
          <p:nvPr>
            <p:ph type="dt" sz="half" idx="10"/>
          </p:nvPr>
        </p:nvSpPr>
        <p:spPr/>
        <p:txBody>
          <a:bodyPr/>
          <a:lstStyle/>
          <a:p>
            <a:fld id="{CDFA6565-B11C-43DD-9003-62DD428B456F}" type="datetime8">
              <a:rPr lang="en-NG" smtClean="0"/>
              <a:t>21/01/2025 11:43</a:t>
            </a:fld>
            <a:endParaRPr lang="en-NG" dirty="0"/>
          </a:p>
        </p:txBody>
      </p:sp>
      <p:sp>
        <p:nvSpPr>
          <p:cNvPr id="8" name="Footer Placeholder 7">
            <a:extLst>
              <a:ext uri="{FF2B5EF4-FFF2-40B4-BE49-F238E27FC236}">
                <a16:creationId xmlns:a16="http://schemas.microsoft.com/office/drawing/2014/main" id="{9D44EF73-2328-47AA-90C8-CF62B883BFE0}"/>
              </a:ext>
            </a:extLst>
          </p:cNvPr>
          <p:cNvSpPr>
            <a:spLocks noGrp="1"/>
          </p:cNvSpPr>
          <p:nvPr>
            <p:ph type="ftr" sz="quarter" idx="11"/>
          </p:nvPr>
        </p:nvSpPr>
        <p:spPr/>
        <p:txBody>
          <a:bodyPr/>
          <a:lstStyle/>
          <a:p>
            <a:endParaRPr lang="en-NG" dirty="0"/>
          </a:p>
        </p:txBody>
      </p:sp>
      <p:sp>
        <p:nvSpPr>
          <p:cNvPr id="9" name="Slide Number Placeholder 8">
            <a:extLst>
              <a:ext uri="{FF2B5EF4-FFF2-40B4-BE49-F238E27FC236}">
                <a16:creationId xmlns:a16="http://schemas.microsoft.com/office/drawing/2014/main" id="{5C76D2A8-7CD9-4AF3-9780-1E831D3362CB}"/>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dirty="0"/>
          </a:p>
        </p:txBody>
      </p:sp>
    </p:spTree>
    <p:extLst>
      <p:ext uri="{BB962C8B-B14F-4D97-AF65-F5344CB8AC3E}">
        <p14:creationId xmlns:p14="http://schemas.microsoft.com/office/powerpoint/2010/main" val="1388325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4538D-1B93-440E-ADFD-623FFBE9DDEC}"/>
              </a:ext>
            </a:extLst>
          </p:cNvPr>
          <p:cNvSpPr>
            <a:spLocks noGrp="1"/>
          </p:cNvSpPr>
          <p:nvPr>
            <p:ph type="title"/>
          </p:nvPr>
        </p:nvSpPr>
        <p:spPr/>
        <p:txBody>
          <a:bodyPr/>
          <a:lstStyle/>
          <a:p>
            <a:r>
              <a:rPr lang="en-US"/>
              <a:t>Click to edit Master title style</a:t>
            </a:r>
            <a:endParaRPr lang="en-NG"/>
          </a:p>
        </p:txBody>
      </p:sp>
      <p:sp>
        <p:nvSpPr>
          <p:cNvPr id="3" name="Date Placeholder 2">
            <a:extLst>
              <a:ext uri="{FF2B5EF4-FFF2-40B4-BE49-F238E27FC236}">
                <a16:creationId xmlns:a16="http://schemas.microsoft.com/office/drawing/2014/main" id="{EED765EC-76F6-4114-BCB9-4CA40C1703EF}"/>
              </a:ext>
            </a:extLst>
          </p:cNvPr>
          <p:cNvSpPr>
            <a:spLocks noGrp="1"/>
          </p:cNvSpPr>
          <p:nvPr>
            <p:ph type="dt" sz="half" idx="10"/>
          </p:nvPr>
        </p:nvSpPr>
        <p:spPr/>
        <p:txBody>
          <a:bodyPr/>
          <a:lstStyle/>
          <a:p>
            <a:fld id="{7E3FF1FD-3835-4FBE-BE49-28F251712F65}" type="datetime8">
              <a:rPr lang="en-NG" smtClean="0"/>
              <a:t>21/01/2025 11:43</a:t>
            </a:fld>
            <a:endParaRPr lang="en-NG" dirty="0"/>
          </a:p>
        </p:txBody>
      </p:sp>
      <p:sp>
        <p:nvSpPr>
          <p:cNvPr id="4" name="Footer Placeholder 3">
            <a:extLst>
              <a:ext uri="{FF2B5EF4-FFF2-40B4-BE49-F238E27FC236}">
                <a16:creationId xmlns:a16="http://schemas.microsoft.com/office/drawing/2014/main" id="{AAA5F0AD-F3C2-4905-B5C5-6D9D0D42234A}"/>
              </a:ext>
            </a:extLst>
          </p:cNvPr>
          <p:cNvSpPr>
            <a:spLocks noGrp="1"/>
          </p:cNvSpPr>
          <p:nvPr>
            <p:ph type="ftr" sz="quarter" idx="11"/>
          </p:nvPr>
        </p:nvSpPr>
        <p:spPr/>
        <p:txBody>
          <a:bodyPr/>
          <a:lstStyle/>
          <a:p>
            <a:endParaRPr lang="en-NG" dirty="0"/>
          </a:p>
        </p:txBody>
      </p:sp>
      <p:sp>
        <p:nvSpPr>
          <p:cNvPr id="5" name="Slide Number Placeholder 4">
            <a:extLst>
              <a:ext uri="{FF2B5EF4-FFF2-40B4-BE49-F238E27FC236}">
                <a16:creationId xmlns:a16="http://schemas.microsoft.com/office/drawing/2014/main" id="{70ED46CD-519C-4B8B-A16B-424BCF00C091}"/>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dirty="0"/>
          </a:p>
        </p:txBody>
      </p:sp>
      <p:pic>
        <p:nvPicPr>
          <p:cNvPr id="7" name="Picture 6" descr="Icon&#10;&#10;Description automatically generated">
            <a:extLst>
              <a:ext uri="{FF2B5EF4-FFF2-40B4-BE49-F238E27FC236}">
                <a16:creationId xmlns:a16="http://schemas.microsoft.com/office/drawing/2014/main" id="{69301F29-4B0E-430E-8821-CBF7CDE6065F}"/>
              </a:ext>
            </a:extLst>
          </p:cNvPr>
          <p:cNvPicPr>
            <a:picLocks noChangeAspect="1"/>
          </p:cNvPicPr>
          <p:nvPr userDrawn="1"/>
        </p:nvPicPr>
        <p:blipFill>
          <a:blip r:embed="rId2" cstate="hqprint">
            <a:duotone>
              <a:schemeClr val="bg2">
                <a:shade val="45000"/>
                <a:satMod val="135000"/>
              </a:schemeClr>
              <a:prstClr val="white"/>
            </a:duotone>
            <a:alphaModFix amt="20000"/>
            <a:extLst>
              <a:ext uri="{28A0092B-C50C-407E-A947-70E740481C1C}">
                <a14:useLocalDpi xmlns:a14="http://schemas.microsoft.com/office/drawing/2010/main" val="0"/>
              </a:ext>
            </a:extLst>
          </a:blip>
          <a:stretch>
            <a:fillRect/>
          </a:stretch>
        </p:blipFill>
        <p:spPr>
          <a:xfrm>
            <a:off x="2595491" y="0"/>
            <a:ext cx="7001017" cy="6858000"/>
          </a:xfrm>
          <a:prstGeom prst="rect">
            <a:avLst/>
          </a:prstGeom>
        </p:spPr>
      </p:pic>
    </p:spTree>
    <p:extLst>
      <p:ext uri="{BB962C8B-B14F-4D97-AF65-F5344CB8AC3E}">
        <p14:creationId xmlns:p14="http://schemas.microsoft.com/office/powerpoint/2010/main" val="3980769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1A992356-3A08-4667-8C6D-0664F56998A4}"/>
              </a:ext>
            </a:extLst>
          </p:cNvPr>
          <p:cNvPicPr>
            <a:picLocks noChangeAspect="1"/>
          </p:cNvPicPr>
          <p:nvPr userDrawn="1"/>
        </p:nvPicPr>
        <p:blipFill>
          <a:blip r:embed="rId2" cstate="hqprint">
            <a:duotone>
              <a:schemeClr val="bg2">
                <a:shade val="45000"/>
                <a:satMod val="135000"/>
              </a:schemeClr>
              <a:prstClr val="white"/>
            </a:duotone>
            <a:alphaModFix amt="20000"/>
            <a:extLst>
              <a:ext uri="{28A0092B-C50C-407E-A947-70E740481C1C}">
                <a14:useLocalDpi xmlns:a14="http://schemas.microsoft.com/office/drawing/2010/main" val="0"/>
              </a:ext>
            </a:extLst>
          </a:blip>
          <a:stretch>
            <a:fillRect/>
          </a:stretch>
        </p:blipFill>
        <p:spPr>
          <a:xfrm>
            <a:off x="2595491" y="0"/>
            <a:ext cx="7001017" cy="6858000"/>
          </a:xfrm>
          <a:prstGeom prst="rect">
            <a:avLst/>
          </a:prstGeom>
        </p:spPr>
      </p:pic>
    </p:spTree>
    <p:extLst>
      <p:ext uri="{BB962C8B-B14F-4D97-AF65-F5344CB8AC3E}">
        <p14:creationId xmlns:p14="http://schemas.microsoft.com/office/powerpoint/2010/main" val="343596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470A8-6424-4BEE-A0BA-51E920A6AF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G"/>
          </a:p>
        </p:txBody>
      </p:sp>
      <p:sp>
        <p:nvSpPr>
          <p:cNvPr id="3" name="Content Placeholder 2">
            <a:extLst>
              <a:ext uri="{FF2B5EF4-FFF2-40B4-BE49-F238E27FC236}">
                <a16:creationId xmlns:a16="http://schemas.microsoft.com/office/drawing/2014/main" id="{D222A776-1C88-4108-9B9D-8F1BFC2F09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Text Placeholder 3">
            <a:extLst>
              <a:ext uri="{FF2B5EF4-FFF2-40B4-BE49-F238E27FC236}">
                <a16:creationId xmlns:a16="http://schemas.microsoft.com/office/drawing/2014/main" id="{CF3D7F38-7837-4EF9-9010-A3CF79462E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782839-6AD3-45B2-9968-5F27C2CA5958}"/>
              </a:ext>
            </a:extLst>
          </p:cNvPr>
          <p:cNvSpPr>
            <a:spLocks noGrp="1"/>
          </p:cNvSpPr>
          <p:nvPr>
            <p:ph type="dt" sz="half" idx="10"/>
          </p:nvPr>
        </p:nvSpPr>
        <p:spPr/>
        <p:txBody>
          <a:bodyPr/>
          <a:lstStyle/>
          <a:p>
            <a:fld id="{005DB5D7-2A78-4175-B282-F2CAD926D61B}" type="datetime8">
              <a:rPr lang="en-NG" smtClean="0"/>
              <a:t>21/01/2025 11:43</a:t>
            </a:fld>
            <a:endParaRPr lang="en-NG" dirty="0"/>
          </a:p>
        </p:txBody>
      </p:sp>
      <p:sp>
        <p:nvSpPr>
          <p:cNvPr id="6" name="Footer Placeholder 5">
            <a:extLst>
              <a:ext uri="{FF2B5EF4-FFF2-40B4-BE49-F238E27FC236}">
                <a16:creationId xmlns:a16="http://schemas.microsoft.com/office/drawing/2014/main" id="{7EF9EE5C-A04E-4598-8464-4FCFD1D3DFE2}"/>
              </a:ext>
            </a:extLst>
          </p:cNvPr>
          <p:cNvSpPr>
            <a:spLocks noGrp="1"/>
          </p:cNvSpPr>
          <p:nvPr>
            <p:ph type="ftr" sz="quarter" idx="11"/>
          </p:nvPr>
        </p:nvSpPr>
        <p:spPr/>
        <p:txBody>
          <a:bodyPr/>
          <a:lstStyle/>
          <a:p>
            <a:endParaRPr lang="en-NG" dirty="0"/>
          </a:p>
        </p:txBody>
      </p:sp>
      <p:sp>
        <p:nvSpPr>
          <p:cNvPr id="7" name="Slide Number Placeholder 6">
            <a:extLst>
              <a:ext uri="{FF2B5EF4-FFF2-40B4-BE49-F238E27FC236}">
                <a16:creationId xmlns:a16="http://schemas.microsoft.com/office/drawing/2014/main" id="{497A37DB-2168-4DB4-8B81-F5B584C0E949}"/>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dirty="0"/>
          </a:p>
        </p:txBody>
      </p:sp>
    </p:spTree>
    <p:extLst>
      <p:ext uri="{BB962C8B-B14F-4D97-AF65-F5344CB8AC3E}">
        <p14:creationId xmlns:p14="http://schemas.microsoft.com/office/powerpoint/2010/main" val="2326578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87B35-1A31-4017-A118-F9CAF6C0A5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G"/>
          </a:p>
        </p:txBody>
      </p:sp>
      <p:sp>
        <p:nvSpPr>
          <p:cNvPr id="3" name="Picture Placeholder 2">
            <a:extLst>
              <a:ext uri="{FF2B5EF4-FFF2-40B4-BE49-F238E27FC236}">
                <a16:creationId xmlns:a16="http://schemas.microsoft.com/office/drawing/2014/main" id="{D8C6FDCA-3E05-49DD-878F-12D662922B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G" dirty="0"/>
          </a:p>
        </p:txBody>
      </p:sp>
      <p:sp>
        <p:nvSpPr>
          <p:cNvPr id="4" name="Text Placeholder 3">
            <a:extLst>
              <a:ext uri="{FF2B5EF4-FFF2-40B4-BE49-F238E27FC236}">
                <a16:creationId xmlns:a16="http://schemas.microsoft.com/office/drawing/2014/main" id="{F83C4B57-6707-4672-866C-440B8A334B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D33C3D-C14C-453B-9274-CEB32EA23477}"/>
              </a:ext>
            </a:extLst>
          </p:cNvPr>
          <p:cNvSpPr>
            <a:spLocks noGrp="1"/>
          </p:cNvSpPr>
          <p:nvPr>
            <p:ph type="dt" sz="half" idx="10"/>
          </p:nvPr>
        </p:nvSpPr>
        <p:spPr/>
        <p:txBody>
          <a:bodyPr/>
          <a:lstStyle/>
          <a:p>
            <a:fld id="{26B037D0-506D-49EC-8863-6F1F72A8504C}" type="datetime8">
              <a:rPr lang="en-NG" smtClean="0"/>
              <a:t>21/01/2025 11:43</a:t>
            </a:fld>
            <a:endParaRPr lang="en-NG" dirty="0"/>
          </a:p>
        </p:txBody>
      </p:sp>
      <p:sp>
        <p:nvSpPr>
          <p:cNvPr id="6" name="Footer Placeholder 5">
            <a:extLst>
              <a:ext uri="{FF2B5EF4-FFF2-40B4-BE49-F238E27FC236}">
                <a16:creationId xmlns:a16="http://schemas.microsoft.com/office/drawing/2014/main" id="{F0EAC79B-816F-4028-9651-7C3BC489A355}"/>
              </a:ext>
            </a:extLst>
          </p:cNvPr>
          <p:cNvSpPr>
            <a:spLocks noGrp="1"/>
          </p:cNvSpPr>
          <p:nvPr>
            <p:ph type="ftr" sz="quarter" idx="11"/>
          </p:nvPr>
        </p:nvSpPr>
        <p:spPr/>
        <p:txBody>
          <a:bodyPr/>
          <a:lstStyle/>
          <a:p>
            <a:endParaRPr lang="en-NG" dirty="0"/>
          </a:p>
        </p:txBody>
      </p:sp>
      <p:sp>
        <p:nvSpPr>
          <p:cNvPr id="7" name="Slide Number Placeholder 6">
            <a:extLst>
              <a:ext uri="{FF2B5EF4-FFF2-40B4-BE49-F238E27FC236}">
                <a16:creationId xmlns:a16="http://schemas.microsoft.com/office/drawing/2014/main" id="{6D8A5DF3-FE50-4479-875A-5A16599DA92E}"/>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dirty="0"/>
          </a:p>
        </p:txBody>
      </p:sp>
    </p:spTree>
    <p:extLst>
      <p:ext uri="{BB962C8B-B14F-4D97-AF65-F5344CB8AC3E}">
        <p14:creationId xmlns:p14="http://schemas.microsoft.com/office/powerpoint/2010/main" val="2932851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B323-D84C-4814-8525-D6E829FE2771}"/>
              </a:ext>
            </a:extLst>
          </p:cNvPr>
          <p:cNvSpPr>
            <a:spLocks noGrp="1"/>
          </p:cNvSpPr>
          <p:nvPr>
            <p:ph type="title"/>
          </p:nvPr>
        </p:nvSpPr>
        <p:spPr/>
        <p:txBody>
          <a:bodyPr/>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2368D854-C423-4492-B315-A87EDFABF7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2D499CFE-9333-418A-ACF4-82DD2A34534B}"/>
              </a:ext>
            </a:extLst>
          </p:cNvPr>
          <p:cNvSpPr>
            <a:spLocks noGrp="1"/>
          </p:cNvSpPr>
          <p:nvPr>
            <p:ph type="dt" sz="half" idx="10"/>
          </p:nvPr>
        </p:nvSpPr>
        <p:spPr/>
        <p:txBody>
          <a:bodyPr/>
          <a:lstStyle/>
          <a:p>
            <a:fld id="{8528541A-323F-42A2-AAB0-EA8D06BEB39F}" type="datetime8">
              <a:rPr lang="en-NG" smtClean="0"/>
              <a:t>21/01/2025 11:43</a:t>
            </a:fld>
            <a:endParaRPr lang="en-NG" dirty="0"/>
          </a:p>
        </p:txBody>
      </p:sp>
      <p:sp>
        <p:nvSpPr>
          <p:cNvPr id="5" name="Footer Placeholder 4">
            <a:extLst>
              <a:ext uri="{FF2B5EF4-FFF2-40B4-BE49-F238E27FC236}">
                <a16:creationId xmlns:a16="http://schemas.microsoft.com/office/drawing/2014/main" id="{99DC639F-894F-4EBA-A430-EEA0043FF046}"/>
              </a:ext>
            </a:extLst>
          </p:cNvPr>
          <p:cNvSpPr>
            <a:spLocks noGrp="1"/>
          </p:cNvSpPr>
          <p:nvPr>
            <p:ph type="ftr" sz="quarter" idx="11"/>
          </p:nvPr>
        </p:nvSpPr>
        <p:spPr/>
        <p:txBody>
          <a:bodyPr/>
          <a:lstStyle/>
          <a:p>
            <a:endParaRPr lang="en-NG" dirty="0"/>
          </a:p>
        </p:txBody>
      </p:sp>
      <p:sp>
        <p:nvSpPr>
          <p:cNvPr id="6" name="Slide Number Placeholder 5">
            <a:extLst>
              <a:ext uri="{FF2B5EF4-FFF2-40B4-BE49-F238E27FC236}">
                <a16:creationId xmlns:a16="http://schemas.microsoft.com/office/drawing/2014/main" id="{A87C587F-D0E5-49C4-99A0-D7533430A0B4}"/>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dirty="0"/>
          </a:p>
        </p:txBody>
      </p:sp>
    </p:spTree>
    <p:extLst>
      <p:ext uri="{BB962C8B-B14F-4D97-AF65-F5344CB8AC3E}">
        <p14:creationId xmlns:p14="http://schemas.microsoft.com/office/powerpoint/2010/main" val="41884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2C2BAE-3E09-41C4-A706-317114C55ED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B320CACC-E51C-4632-87AC-E2C4F5ADE9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D7458DDD-F70A-4A03-A11E-C1ADA9087385}"/>
              </a:ext>
            </a:extLst>
          </p:cNvPr>
          <p:cNvSpPr>
            <a:spLocks noGrp="1"/>
          </p:cNvSpPr>
          <p:nvPr>
            <p:ph type="dt" sz="half" idx="10"/>
          </p:nvPr>
        </p:nvSpPr>
        <p:spPr/>
        <p:txBody>
          <a:bodyPr/>
          <a:lstStyle/>
          <a:p>
            <a:fld id="{6A21BDA7-3F11-47AF-85A8-788A922FBC08}" type="datetime8">
              <a:rPr lang="en-NG" smtClean="0"/>
              <a:t>21/01/2025 11:43</a:t>
            </a:fld>
            <a:endParaRPr lang="en-NG" dirty="0"/>
          </a:p>
        </p:txBody>
      </p:sp>
      <p:sp>
        <p:nvSpPr>
          <p:cNvPr id="5" name="Footer Placeholder 4">
            <a:extLst>
              <a:ext uri="{FF2B5EF4-FFF2-40B4-BE49-F238E27FC236}">
                <a16:creationId xmlns:a16="http://schemas.microsoft.com/office/drawing/2014/main" id="{C0B2D0C1-76E2-4D6D-BF6D-BEEA95DC42D6}"/>
              </a:ext>
            </a:extLst>
          </p:cNvPr>
          <p:cNvSpPr>
            <a:spLocks noGrp="1"/>
          </p:cNvSpPr>
          <p:nvPr>
            <p:ph type="ftr" sz="quarter" idx="11"/>
          </p:nvPr>
        </p:nvSpPr>
        <p:spPr/>
        <p:txBody>
          <a:bodyPr/>
          <a:lstStyle/>
          <a:p>
            <a:endParaRPr lang="en-NG" dirty="0"/>
          </a:p>
        </p:txBody>
      </p:sp>
      <p:sp>
        <p:nvSpPr>
          <p:cNvPr id="6" name="Slide Number Placeholder 5">
            <a:extLst>
              <a:ext uri="{FF2B5EF4-FFF2-40B4-BE49-F238E27FC236}">
                <a16:creationId xmlns:a16="http://schemas.microsoft.com/office/drawing/2014/main" id="{ED8D128A-C2AF-4471-A482-38AB20C572CB}"/>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dirty="0"/>
          </a:p>
        </p:txBody>
      </p:sp>
    </p:spTree>
    <p:extLst>
      <p:ext uri="{BB962C8B-B14F-4D97-AF65-F5344CB8AC3E}">
        <p14:creationId xmlns:p14="http://schemas.microsoft.com/office/powerpoint/2010/main" val="1175470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C94C6CE-6824-4E7E-ACEC-D73C4FED998E}"/>
              </a:ext>
            </a:extLst>
          </p:cNvPr>
          <p:cNvSpPr>
            <a:spLocks noGrp="1"/>
          </p:cNvSpPr>
          <p:nvPr>
            <p:ph type="pic" sz="quarter" idx="10"/>
          </p:nvPr>
        </p:nvSpPr>
        <p:spPr>
          <a:xfrm>
            <a:off x="0" y="0"/>
            <a:ext cx="12192000" cy="6858000"/>
          </a:xfrm>
          <a:prstGeom prst="rect">
            <a:avLst/>
          </a:prstGeom>
          <a:solidFill>
            <a:schemeClr val="tx1">
              <a:lumMod val="50000"/>
              <a:lumOff val="50000"/>
              <a:alpha val="10000"/>
            </a:schemeClr>
          </a:solidFill>
        </p:spPr>
        <p:txBody>
          <a:bodyPr wrap="square">
            <a:noAutofit/>
          </a:bodyPr>
          <a:lstStyle>
            <a:lvl1pPr>
              <a:defRPr lang="en-US" sz="1400"/>
            </a:lvl1pPr>
          </a:lstStyle>
          <a:p>
            <a:pPr marL="0" lvl="0" indent="0">
              <a:buNone/>
            </a:pPr>
            <a:endParaRPr lang="en-US" dirty="0"/>
          </a:p>
        </p:txBody>
      </p:sp>
      <p:pic>
        <p:nvPicPr>
          <p:cNvPr id="2" name="Picture 1">
            <a:extLst>
              <a:ext uri="{FF2B5EF4-FFF2-40B4-BE49-F238E27FC236}">
                <a16:creationId xmlns:a16="http://schemas.microsoft.com/office/drawing/2014/main" id="{C4D32676-AD09-DE12-130A-A39078B074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5509" y="5657561"/>
            <a:ext cx="1085850" cy="1085850"/>
          </a:xfrm>
          <a:prstGeom prst="rect">
            <a:avLst/>
          </a:prstGeom>
        </p:spPr>
      </p:pic>
    </p:spTree>
    <p:extLst>
      <p:ext uri="{BB962C8B-B14F-4D97-AF65-F5344CB8AC3E}">
        <p14:creationId xmlns:p14="http://schemas.microsoft.com/office/powerpoint/2010/main" val="69735505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nodePh="1">
                                  <p:stCondLst>
                                    <p:cond delay="0"/>
                                  </p:stCondLst>
                                  <p:endCondLst>
                                    <p:cond evt="begin" delay="0">
                                      <p:tn val="5"/>
                                    </p:cond>
                                  </p:endCondLst>
                                  <p:childTnLst>
                                    <p:animScale>
                                      <p:cBhvr>
                                        <p:cTn id="6" dur="2000" fill="hold"/>
                                        <p:tgtEl>
                                          <p:spTgt spid="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el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D46E299-7C03-4B57-B428-52D012406EF7}" type="datetime1">
              <a:rPr lang="en-US" smtClean="0"/>
              <a:t>1/21/2025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dirty="0"/>
          </a:p>
        </p:txBody>
      </p:sp>
    </p:spTree>
    <p:extLst>
      <p:ext uri="{BB962C8B-B14F-4D97-AF65-F5344CB8AC3E}">
        <p14:creationId xmlns:p14="http://schemas.microsoft.com/office/powerpoint/2010/main" val="22353783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7768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Key Takeaways">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A3D8856B-7A24-4C55-9910-ED81BFA0A027}"/>
              </a:ext>
            </a:extLst>
          </p:cNvPr>
          <p:cNvSpPr>
            <a:spLocks noGrp="1"/>
          </p:cNvSpPr>
          <p:nvPr>
            <p:ph type="pic" sz="quarter" idx="17" hasCustomPrompt="1"/>
          </p:nvPr>
        </p:nvSpPr>
        <p:spPr>
          <a:xfrm>
            <a:off x="0" y="0"/>
            <a:ext cx="6096000" cy="6858000"/>
          </a:xfrm>
          <a:prstGeom prst="rect">
            <a:avLst/>
          </a:prstGeom>
        </p:spPr>
        <p:txBody>
          <a:bodyPr/>
          <a:lstStyle>
            <a:lvl1pPr marL="0" indent="0" algn="ctr">
              <a:buNone/>
              <a:defRPr/>
            </a:lvl1pPr>
          </a:lstStyle>
          <a:p>
            <a:r>
              <a:rPr lang="en-US" dirty="0"/>
              <a:t>Click to add photo</a:t>
            </a:r>
          </a:p>
        </p:txBody>
      </p:sp>
      <p:sp>
        <p:nvSpPr>
          <p:cNvPr id="4" name="Date Placeholder 3">
            <a:extLst>
              <a:ext uri="{FF2B5EF4-FFF2-40B4-BE49-F238E27FC236}">
                <a16:creationId xmlns:a16="http://schemas.microsoft.com/office/drawing/2014/main" id="{F70415A3-6E46-4BC3-B867-3A6A61D0F55F}"/>
              </a:ext>
            </a:extLst>
          </p:cNvPr>
          <p:cNvSpPr>
            <a:spLocks noGrp="1"/>
          </p:cNvSpPr>
          <p:nvPr>
            <p:ph type="dt" sz="half" idx="10"/>
          </p:nvPr>
        </p:nvSpPr>
        <p:spPr/>
        <p:txBody>
          <a:bodyPr/>
          <a:lstStyle>
            <a:lvl1pPr>
              <a:defRPr>
                <a:solidFill>
                  <a:schemeClr val="bg1"/>
                </a:solidFill>
              </a:defRPr>
            </a:lvl1pPr>
          </a:lstStyle>
          <a:p>
            <a:fld id="{1BAF15B2-48EE-4F69-B2F2-4DE0A81E1A62}" type="datetime8">
              <a:rPr lang="en-NG" smtClean="0"/>
              <a:t>21/01/2025 11:43</a:t>
            </a:fld>
            <a:endParaRPr lang="en-US" dirty="0"/>
          </a:p>
        </p:txBody>
      </p:sp>
      <p:sp>
        <p:nvSpPr>
          <p:cNvPr id="9" name="Content Placeholder 15">
            <a:extLst>
              <a:ext uri="{FF2B5EF4-FFF2-40B4-BE49-F238E27FC236}">
                <a16:creationId xmlns:a16="http://schemas.microsoft.com/office/drawing/2014/main" id="{3B3118EB-9968-4E6E-B2B6-A76765DCFA49}"/>
              </a:ext>
            </a:extLst>
          </p:cNvPr>
          <p:cNvSpPr>
            <a:spLocks noGrp="1"/>
          </p:cNvSpPr>
          <p:nvPr>
            <p:ph sz="quarter" idx="16" hasCustomPrompt="1"/>
          </p:nvPr>
        </p:nvSpPr>
        <p:spPr>
          <a:xfrm>
            <a:off x="7101510" y="2431280"/>
            <a:ext cx="4288971" cy="3055121"/>
          </a:xfrm>
          <a:prstGeom prst="rect">
            <a:avLst/>
          </a:prstGeom>
        </p:spPr>
        <p:txBody>
          <a:bodyPr/>
          <a:lstStyle>
            <a:lvl1pPr marL="0" indent="0">
              <a:lnSpc>
                <a:spcPct val="150000"/>
              </a:lnSpc>
              <a:spcBef>
                <a:spcPts val="0"/>
              </a:spcBef>
              <a:spcAft>
                <a:spcPts val="1200"/>
              </a:spcAft>
              <a:buNone/>
              <a:defRPr sz="1400" spc="100" baseline="0">
                <a:solidFill>
                  <a:schemeClr val="accent1"/>
                </a:solidFill>
              </a:defRPr>
            </a:lvl1pPr>
          </a:lstStyle>
          <a:p>
            <a:pPr lvl="0"/>
            <a:r>
              <a:rPr lang="en-US"/>
              <a:t>Click to add text</a:t>
            </a:r>
          </a:p>
        </p:txBody>
      </p:sp>
      <p:sp>
        <p:nvSpPr>
          <p:cNvPr id="10" name="Footer Placeholder 4">
            <a:extLst>
              <a:ext uri="{FF2B5EF4-FFF2-40B4-BE49-F238E27FC236}">
                <a16:creationId xmlns:a16="http://schemas.microsoft.com/office/drawing/2014/main" id="{3ABAA64D-DEC0-453B-A9D7-7183AF0CEF2F}"/>
              </a:ext>
            </a:extLst>
          </p:cNvPr>
          <p:cNvSpPr>
            <a:spLocks noGrp="1"/>
          </p:cNvSpPr>
          <p:nvPr>
            <p:ph type="ftr" sz="quarter" idx="11"/>
          </p:nvPr>
        </p:nvSpPr>
        <p:spPr>
          <a:xfrm>
            <a:off x="6519230" y="6356351"/>
            <a:ext cx="3152912" cy="365125"/>
          </a:xfrm>
        </p:spPr>
        <p:txBody>
          <a:bodyPr/>
          <a:lstStyle>
            <a:lvl1pPr algn="l">
              <a:defRPr>
                <a:solidFill>
                  <a:schemeClr val="accent6">
                    <a:lumMod val="75000"/>
                  </a:schemeClr>
                </a:solidFill>
              </a:defRPr>
            </a:lvl1pPr>
          </a:lstStyle>
          <a:p>
            <a:endParaRPr lang="en-US" dirty="0"/>
          </a:p>
        </p:txBody>
      </p:sp>
      <p:sp>
        <p:nvSpPr>
          <p:cNvPr id="11" name="Slide Number Placeholder 5">
            <a:extLst>
              <a:ext uri="{FF2B5EF4-FFF2-40B4-BE49-F238E27FC236}">
                <a16:creationId xmlns:a16="http://schemas.microsoft.com/office/drawing/2014/main" id="{F74F7F62-A2D6-471E-83D8-44BA2699C00F}"/>
              </a:ext>
            </a:extLst>
          </p:cNvPr>
          <p:cNvSpPr>
            <a:spLocks noGrp="1"/>
          </p:cNvSpPr>
          <p:nvPr>
            <p:ph type="sldNum" sz="quarter" idx="12"/>
          </p:nvPr>
        </p:nvSpPr>
        <p:spPr>
          <a:xfrm>
            <a:off x="10510345" y="6356351"/>
            <a:ext cx="843455" cy="365125"/>
          </a:xfrm>
        </p:spPr>
        <p:txBody>
          <a:bodyPr/>
          <a:lstStyle>
            <a:lvl1pPr>
              <a:defRPr>
                <a:solidFill>
                  <a:schemeClr val="accent6">
                    <a:lumMod val="75000"/>
                  </a:schemeClr>
                </a:solidFill>
              </a:defRPr>
            </a:lvl1pPr>
          </a:lstStyle>
          <a:p>
            <a:fld id="{18D65601-5AE2-46FC-B138-694DDD2B510D}" type="slidenum">
              <a:rPr lang="en-US" smtClean="0"/>
              <a:pPr/>
              <a:t>‹#›</a:t>
            </a:fld>
            <a:endParaRPr lang="en-US" dirty="0"/>
          </a:p>
        </p:txBody>
      </p:sp>
      <p:cxnSp>
        <p:nvCxnSpPr>
          <p:cNvPr id="12" name="Straight Connector 11">
            <a:extLst>
              <a:ext uri="{FF2B5EF4-FFF2-40B4-BE49-F238E27FC236}">
                <a16:creationId xmlns:a16="http://schemas.microsoft.com/office/drawing/2014/main" id="{CF88F189-31A8-4BA7-80D9-4A40A4E2B87D}"/>
              </a:ext>
              <a:ext uri="{C183D7F6-B498-43B3-948B-1728B52AA6E4}">
                <adec:decorative xmlns:adec="http://schemas.microsoft.com/office/drawing/2017/decorative" val="1"/>
              </a:ext>
            </a:extLst>
          </p:cNvPr>
          <p:cNvCxnSpPr>
            <a:cxnSpLocks/>
          </p:cNvCxnSpPr>
          <p:nvPr userDrawn="1"/>
        </p:nvCxnSpPr>
        <p:spPr>
          <a:xfrm>
            <a:off x="6834820" y="-3975"/>
            <a:ext cx="0" cy="215934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4EE86B4-3F11-45CB-96F9-7D1AB761A588}"/>
              </a:ext>
            </a:extLst>
          </p:cNvPr>
          <p:cNvSpPr>
            <a:spLocks noGrp="1"/>
          </p:cNvSpPr>
          <p:nvPr>
            <p:ph type="title"/>
          </p:nvPr>
        </p:nvSpPr>
        <p:spPr>
          <a:xfrm>
            <a:off x="7101507" y="1761891"/>
            <a:ext cx="4288971" cy="532862"/>
          </a:xfrm>
          <a:prstGeom prst="rect">
            <a:avLst/>
          </a:prstGeom>
        </p:spPr>
        <p:txBody>
          <a:bodyPr anchor="ctr"/>
          <a:lstStyle>
            <a:lvl1pPr>
              <a:lnSpc>
                <a:spcPct val="125000"/>
              </a:lnSpc>
              <a:defRPr lang="en-US" sz="2400" spc="100" baseline="0">
                <a:solidFill>
                  <a:schemeClr val="accent1"/>
                </a:solidFill>
                <a:ea typeface="+mn-ea"/>
                <a:cs typeface="+mn-cs"/>
              </a:defRPr>
            </a:lvl1pPr>
          </a:lstStyle>
          <a:p>
            <a:pPr marL="0" lvl="0" indent="0">
              <a:lnSpc>
                <a:spcPct val="125000"/>
              </a:lnSpc>
              <a:spcBef>
                <a:spcPts val="0"/>
              </a:spcBef>
              <a:buFont typeface="Arial" panose="020B0604020202020204" pitchFamily="34" charset="0"/>
            </a:pPr>
            <a:r>
              <a:rPr lang="en-US"/>
              <a:t>Click to edit Master title style</a:t>
            </a:r>
          </a:p>
        </p:txBody>
      </p:sp>
    </p:spTree>
    <p:extLst>
      <p:ext uri="{BB962C8B-B14F-4D97-AF65-F5344CB8AC3E}">
        <p14:creationId xmlns:p14="http://schemas.microsoft.com/office/powerpoint/2010/main" val="725723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FE3E-14BB-4DC6-A806-1E62C1D2446E}"/>
              </a:ext>
            </a:extLst>
          </p:cNvPr>
          <p:cNvSpPr>
            <a:spLocks noGrp="1"/>
          </p:cNvSpPr>
          <p:nvPr>
            <p:ph type="title"/>
          </p:nvPr>
        </p:nvSpPr>
        <p:spPr>
          <a:xfrm>
            <a:off x="1883138" y="1360310"/>
            <a:ext cx="2909309" cy="657882"/>
          </a:xfrm>
          <a:prstGeom prst="rect">
            <a:avLst/>
          </a:prstGeom>
        </p:spPr>
        <p:txBody>
          <a:bodyPr anchor="ctr"/>
          <a:lstStyle>
            <a:lvl1pPr>
              <a:defRPr lang="en-US" sz="2400" spc="100" baseline="0">
                <a:solidFill>
                  <a:schemeClr val="accent1"/>
                </a:solidFill>
                <a:ea typeface="+mn-ea"/>
                <a:cs typeface="+mn-cs"/>
              </a:defRPr>
            </a:lvl1pPr>
          </a:lstStyle>
          <a:p>
            <a:pPr marL="0" lvl="0" indent="0">
              <a:lnSpc>
                <a:spcPct val="80000"/>
              </a:lnSpc>
              <a:spcBef>
                <a:spcPts val="0"/>
              </a:spcBef>
              <a:buFont typeface="Arial" panose="020B0604020202020204" pitchFamily="34" charset="0"/>
            </a:pPr>
            <a:r>
              <a:rPr lang="en-US"/>
              <a:t>Click to edit Master title style</a:t>
            </a:r>
            <a:endParaRPr lang="en-US" dirty="0"/>
          </a:p>
        </p:txBody>
      </p:sp>
      <p:sp>
        <p:nvSpPr>
          <p:cNvPr id="8" name="Picture Placeholder 10">
            <a:extLst>
              <a:ext uri="{FF2B5EF4-FFF2-40B4-BE49-F238E27FC236}">
                <a16:creationId xmlns:a16="http://schemas.microsoft.com/office/drawing/2014/main" id="{EFD7EF65-6DE9-4029-B3A0-F08E11BC9E5E}"/>
              </a:ext>
            </a:extLst>
          </p:cNvPr>
          <p:cNvSpPr>
            <a:spLocks noGrp="1"/>
          </p:cNvSpPr>
          <p:nvPr>
            <p:ph type="pic" sz="quarter" idx="13" hasCustomPrompt="1"/>
          </p:nvPr>
        </p:nvSpPr>
        <p:spPr>
          <a:xfrm>
            <a:off x="0" y="2795753"/>
            <a:ext cx="12192000" cy="4062247"/>
          </a:xfrm>
          <a:prstGeom prst="rect">
            <a:avLst/>
          </a:prstGeom>
        </p:spPr>
        <p:txBody>
          <a:bodyPr/>
          <a:lstStyle>
            <a:lvl1pPr marL="0" indent="0" algn="ctr">
              <a:buNone/>
              <a:defRPr/>
            </a:lvl1pPr>
          </a:lstStyle>
          <a:p>
            <a:r>
              <a:rPr lang="en-US" dirty="0"/>
              <a:t>Click to add photo</a:t>
            </a:r>
          </a:p>
        </p:txBody>
      </p:sp>
      <p:sp>
        <p:nvSpPr>
          <p:cNvPr id="10" name="Content Placeholder 15">
            <a:extLst>
              <a:ext uri="{FF2B5EF4-FFF2-40B4-BE49-F238E27FC236}">
                <a16:creationId xmlns:a16="http://schemas.microsoft.com/office/drawing/2014/main" id="{123B9F8E-DAD6-45B2-B55B-B070484318C3}"/>
              </a:ext>
            </a:extLst>
          </p:cNvPr>
          <p:cNvSpPr>
            <a:spLocks noGrp="1"/>
          </p:cNvSpPr>
          <p:nvPr>
            <p:ph sz="quarter" idx="15" hasCustomPrompt="1"/>
          </p:nvPr>
        </p:nvSpPr>
        <p:spPr>
          <a:xfrm>
            <a:off x="5109845" y="1075510"/>
            <a:ext cx="5293260" cy="1408770"/>
          </a:xfrm>
          <a:prstGeom prst="rect">
            <a:avLst/>
          </a:prstGeom>
        </p:spPr>
        <p:txBody>
          <a:bodyPr anchor="ctr"/>
          <a:lstStyle>
            <a:lvl1pPr marL="0" indent="0">
              <a:lnSpc>
                <a:spcPct val="150000"/>
              </a:lnSpc>
              <a:spcBef>
                <a:spcPts val="0"/>
              </a:spcBef>
              <a:spcAft>
                <a:spcPts val="0"/>
              </a:spcAft>
              <a:buNone/>
              <a:defRPr sz="1400" spc="100" baseline="0"/>
            </a:lvl1pPr>
          </a:lstStyle>
          <a:p>
            <a:pPr lvl="0"/>
            <a:r>
              <a:rPr lang="en-US"/>
              <a:t>Click to add text</a:t>
            </a:r>
          </a:p>
        </p:txBody>
      </p:sp>
      <p:sp>
        <p:nvSpPr>
          <p:cNvPr id="5" name="Date Placeholder 4">
            <a:extLst>
              <a:ext uri="{FF2B5EF4-FFF2-40B4-BE49-F238E27FC236}">
                <a16:creationId xmlns:a16="http://schemas.microsoft.com/office/drawing/2014/main" id="{23CF9177-0C51-4496-B5AE-7ED4F8F3A170}"/>
              </a:ext>
            </a:extLst>
          </p:cNvPr>
          <p:cNvSpPr>
            <a:spLocks noGrp="1"/>
          </p:cNvSpPr>
          <p:nvPr>
            <p:ph type="dt" sz="half" idx="10"/>
          </p:nvPr>
        </p:nvSpPr>
        <p:spPr/>
        <p:txBody>
          <a:bodyPr/>
          <a:lstStyle>
            <a:lvl1pPr>
              <a:defRPr>
                <a:solidFill>
                  <a:schemeClr val="bg1"/>
                </a:solidFill>
              </a:defRPr>
            </a:lvl1pPr>
          </a:lstStyle>
          <a:p>
            <a:fld id="{DDF2632C-F1F7-4CD2-B6B5-23CB4530DA9D}" type="datetime8">
              <a:rPr lang="en-NG" smtClean="0"/>
              <a:t>21/01/2025 11:43</a:t>
            </a:fld>
            <a:endParaRPr lang="en-US" dirty="0"/>
          </a:p>
        </p:txBody>
      </p:sp>
      <p:sp>
        <p:nvSpPr>
          <p:cNvPr id="6" name="Footer Placeholder 5">
            <a:extLst>
              <a:ext uri="{FF2B5EF4-FFF2-40B4-BE49-F238E27FC236}">
                <a16:creationId xmlns:a16="http://schemas.microsoft.com/office/drawing/2014/main" id="{C57A035F-C837-4CCA-BB19-CE656F0576BD}"/>
              </a:ext>
            </a:extLst>
          </p:cNvPr>
          <p:cNvSpPr>
            <a:spLocks noGrp="1"/>
          </p:cNvSpPr>
          <p:nvPr>
            <p:ph type="ftr" sz="quarter" idx="11"/>
          </p:nvPr>
        </p:nvSpPr>
        <p:spPr/>
        <p:txBody>
          <a:bodyPr/>
          <a:lstStyle>
            <a:lvl1pPr>
              <a:defRPr>
                <a:solidFill>
                  <a:schemeClr val="accent1"/>
                </a:solidFill>
              </a:defRPr>
            </a:lvl1pPr>
          </a:lstStyle>
          <a:p>
            <a:endParaRPr lang="en-US" dirty="0"/>
          </a:p>
        </p:txBody>
      </p:sp>
      <p:sp>
        <p:nvSpPr>
          <p:cNvPr id="7" name="Slide Number Placeholder 6">
            <a:extLst>
              <a:ext uri="{FF2B5EF4-FFF2-40B4-BE49-F238E27FC236}">
                <a16:creationId xmlns:a16="http://schemas.microsoft.com/office/drawing/2014/main" id="{5FE2F927-F23D-4ABB-BEC9-11C2CC69D8E4}"/>
              </a:ext>
            </a:extLst>
          </p:cNvPr>
          <p:cNvSpPr>
            <a:spLocks noGrp="1"/>
          </p:cNvSpPr>
          <p:nvPr>
            <p:ph type="sldNum" sz="quarter" idx="12"/>
          </p:nvPr>
        </p:nvSpPr>
        <p:spPr/>
        <p:txBody>
          <a:bodyPr/>
          <a:lstStyle>
            <a:lvl1pPr>
              <a:defRPr>
                <a:solidFill>
                  <a:schemeClr val="accent1"/>
                </a:solidFill>
              </a:defRPr>
            </a:lvl1pPr>
          </a:lstStyle>
          <a:p>
            <a:fld id="{18D65601-5AE2-46FC-B138-694DDD2B510D}" type="slidenum">
              <a:rPr lang="en-US" smtClean="0"/>
              <a:pPr/>
              <a:t>‹#›</a:t>
            </a:fld>
            <a:endParaRPr lang="en-US" dirty="0"/>
          </a:p>
        </p:txBody>
      </p:sp>
      <p:cxnSp>
        <p:nvCxnSpPr>
          <p:cNvPr id="12" name="Straight Connector 11">
            <a:extLst>
              <a:ext uri="{FF2B5EF4-FFF2-40B4-BE49-F238E27FC236}">
                <a16:creationId xmlns:a16="http://schemas.microsoft.com/office/drawing/2014/main" id="{95244728-2BE1-4CB4-A19E-903E75BD8226}"/>
              </a:ext>
              <a:ext uri="{C183D7F6-B498-43B3-948B-1728B52AA6E4}">
                <adec:decorative xmlns:adec="http://schemas.microsoft.com/office/drawing/2017/decorative" val="1"/>
              </a:ext>
            </a:extLst>
          </p:cNvPr>
          <p:cNvCxnSpPr>
            <a:cxnSpLocks/>
          </p:cNvCxnSpPr>
          <p:nvPr userDrawn="1"/>
        </p:nvCxnSpPr>
        <p:spPr>
          <a:xfrm>
            <a:off x="0" y="1689250"/>
            <a:ext cx="160637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021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alpha val="43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5A0B3F-7373-4086-80FD-0F268F6DF2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G"/>
          </a:p>
        </p:txBody>
      </p:sp>
      <p:sp>
        <p:nvSpPr>
          <p:cNvPr id="3" name="Text Placeholder 2">
            <a:extLst>
              <a:ext uri="{FF2B5EF4-FFF2-40B4-BE49-F238E27FC236}">
                <a16:creationId xmlns:a16="http://schemas.microsoft.com/office/drawing/2014/main" id="{2D392C5F-F3DF-4581-ABCA-578FA5C619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9312D294-894B-46DD-9E47-C19C696DEC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98BE64-79B4-4FE1-A7B3-37F2845E92F7}" type="datetime8">
              <a:rPr lang="en-NG" smtClean="0"/>
              <a:t>21/01/2025 11:43</a:t>
            </a:fld>
            <a:endParaRPr lang="en-NG" dirty="0"/>
          </a:p>
        </p:txBody>
      </p:sp>
      <p:sp>
        <p:nvSpPr>
          <p:cNvPr id="5" name="Footer Placeholder 4">
            <a:extLst>
              <a:ext uri="{FF2B5EF4-FFF2-40B4-BE49-F238E27FC236}">
                <a16:creationId xmlns:a16="http://schemas.microsoft.com/office/drawing/2014/main" id="{8F82956F-8F4C-4722-9C27-F46DFD17F4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G" dirty="0"/>
          </a:p>
        </p:txBody>
      </p:sp>
      <p:pic>
        <p:nvPicPr>
          <p:cNvPr id="8" name="Picture 7">
            <a:extLst>
              <a:ext uri="{FF2B5EF4-FFF2-40B4-BE49-F238E27FC236}">
                <a16:creationId xmlns:a16="http://schemas.microsoft.com/office/drawing/2014/main" id="{C3A073F0-FAC0-0A5E-A0D9-A55EBDE3D68A}"/>
              </a:ext>
            </a:extLst>
          </p:cNvPr>
          <p:cNvPicPr>
            <a:picLocks noChangeAspect="1"/>
          </p:cNvPicPr>
          <p:nvPr userDrawn="1"/>
        </p:nvPicPr>
        <p:blipFill rotWithShape="1">
          <a:blip r:embed="rId15" cstate="hqprint">
            <a:extLst>
              <a:ext uri="{28A0092B-C50C-407E-A947-70E740481C1C}">
                <a14:useLocalDpi xmlns:a14="http://schemas.microsoft.com/office/drawing/2010/main" val="0"/>
              </a:ext>
            </a:extLst>
          </a:blip>
          <a:srcRect t="58079" r="1380" b="-3900"/>
          <a:stretch/>
        </p:blipFill>
        <p:spPr>
          <a:xfrm>
            <a:off x="9083066" y="6197675"/>
            <a:ext cx="2270734" cy="367301"/>
          </a:xfrm>
          <a:prstGeom prst="rect">
            <a:avLst/>
          </a:prstGeom>
        </p:spPr>
      </p:pic>
      <p:pic>
        <p:nvPicPr>
          <p:cNvPr id="10" name="Picture 9" descr="A picture containing text, clipart&#10;&#10;Description automatically generated">
            <a:extLst>
              <a:ext uri="{FF2B5EF4-FFF2-40B4-BE49-F238E27FC236}">
                <a16:creationId xmlns:a16="http://schemas.microsoft.com/office/drawing/2014/main" id="{99C27875-F1DD-F4A7-A0DB-AD0751732DE2}"/>
              </a:ext>
            </a:extLst>
          </p:cNvPr>
          <p:cNvPicPr>
            <a:picLocks noChangeAspect="1"/>
          </p:cNvPicPr>
          <p:nvPr userDrawn="1"/>
        </p:nvPicPr>
        <p:blipFill>
          <a:blip r:embed="rId16" cstate="hqprint">
            <a:extLst>
              <a:ext uri="{28A0092B-C50C-407E-A947-70E740481C1C}">
                <a14:useLocalDpi xmlns:a14="http://schemas.microsoft.com/office/drawing/2010/main" val="0"/>
              </a:ext>
            </a:extLst>
          </a:blip>
          <a:stretch>
            <a:fillRect/>
          </a:stretch>
        </p:blipFill>
        <p:spPr>
          <a:xfrm>
            <a:off x="9937483" y="368449"/>
            <a:ext cx="1416317" cy="269745"/>
          </a:xfrm>
          <a:prstGeom prst="rect">
            <a:avLst/>
          </a:prstGeom>
        </p:spPr>
      </p:pic>
      <p:pic>
        <p:nvPicPr>
          <p:cNvPr id="6" name="Picture 5">
            <a:extLst>
              <a:ext uri="{FF2B5EF4-FFF2-40B4-BE49-F238E27FC236}">
                <a16:creationId xmlns:a16="http://schemas.microsoft.com/office/drawing/2014/main" id="{EE16907B-F97C-D013-C632-6B9353C37285}"/>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205509" y="5657561"/>
            <a:ext cx="1085850" cy="1085850"/>
          </a:xfrm>
          <a:prstGeom prst="rect">
            <a:avLst/>
          </a:prstGeom>
        </p:spPr>
      </p:pic>
    </p:spTree>
    <p:extLst>
      <p:ext uri="{BB962C8B-B14F-4D97-AF65-F5344CB8AC3E}">
        <p14:creationId xmlns:p14="http://schemas.microsoft.com/office/powerpoint/2010/main" val="42462800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13" r:id="rId12"/>
    <p:sldLayoutId id="2147483715"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alpha val="94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nvGrpSpPr>
          <p:cNvPr id="10" name="Group 9"/>
          <p:cNvGrpSpPr/>
          <p:nvPr userDrawn="1"/>
        </p:nvGrpSpPr>
        <p:grpSpPr>
          <a:xfrm>
            <a:off x="11562683" y="299207"/>
            <a:ext cx="198747" cy="54110"/>
            <a:chOff x="9002967" y="435292"/>
            <a:chExt cx="298120" cy="81177"/>
          </a:xfrm>
        </p:grpSpPr>
        <p:cxnSp>
          <p:nvCxnSpPr>
            <p:cNvPr id="11" name="Straight Connector 10"/>
            <p:cNvCxnSpPr/>
            <p:nvPr userDrawn="1"/>
          </p:nvCxnSpPr>
          <p:spPr>
            <a:xfrm>
              <a:off x="9002967" y="435292"/>
              <a:ext cx="2981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9002967" y="516469"/>
              <a:ext cx="2981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2795209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2" r:id="rId3"/>
  </p:sldLayoutIdLst>
  <p:hf sldNum="0" hdr="0" dt="0"/>
  <p:txStyles>
    <p:titleStyle>
      <a:lvl1pPr algn="l" defTabSz="609539" rtl="0" eaLnBrk="1" latinLnBrk="0" hangingPunct="1">
        <a:lnSpc>
          <a:spcPct val="90000"/>
        </a:lnSpc>
        <a:spcBef>
          <a:spcPct val="0"/>
        </a:spcBef>
        <a:buNone/>
        <a:defRPr sz="2933" kern="1200">
          <a:solidFill>
            <a:schemeClr val="tx1"/>
          </a:solidFill>
          <a:latin typeface="+mj-lt"/>
          <a:ea typeface="+mj-ea"/>
          <a:cs typeface="+mj-cs"/>
        </a:defRPr>
      </a:lvl1pPr>
    </p:titleStyle>
    <p:bodyStyle>
      <a:lvl1pPr marL="152385" indent="-152385" algn="l" defTabSz="609539" rtl="0" eaLnBrk="1" latinLnBrk="0" hangingPunct="1">
        <a:lnSpc>
          <a:spcPct val="90000"/>
        </a:lnSpc>
        <a:spcBef>
          <a:spcPts val="667"/>
        </a:spcBef>
        <a:buFont typeface="Arial" panose="020B0604020202020204" pitchFamily="34" charset="0"/>
        <a:buChar char="•"/>
        <a:defRPr sz="1866" kern="1200">
          <a:solidFill>
            <a:schemeClr val="tx1"/>
          </a:solidFill>
          <a:latin typeface="+mn-lt"/>
          <a:ea typeface="+mn-ea"/>
          <a:cs typeface="+mn-cs"/>
        </a:defRPr>
      </a:lvl1pPr>
      <a:lvl2pPr marL="457154" indent="-152385" algn="l" defTabSz="609539" rtl="0" eaLnBrk="1" latinLnBrk="0" hangingPunct="1">
        <a:lnSpc>
          <a:spcPct val="90000"/>
        </a:lnSpc>
        <a:spcBef>
          <a:spcPts val="333"/>
        </a:spcBef>
        <a:buFont typeface="Arial" panose="020B0604020202020204" pitchFamily="34" charset="0"/>
        <a:buChar char="•"/>
        <a:defRPr sz="1600" kern="1200">
          <a:solidFill>
            <a:schemeClr val="tx1"/>
          </a:solidFill>
          <a:latin typeface="+mn-lt"/>
          <a:ea typeface="+mn-ea"/>
          <a:cs typeface="+mn-cs"/>
        </a:defRPr>
      </a:lvl2pPr>
      <a:lvl3pPr marL="761924" indent="-152385" algn="l" defTabSz="609539" rtl="0" eaLnBrk="1" latinLnBrk="0" hangingPunct="1">
        <a:lnSpc>
          <a:spcPct val="90000"/>
        </a:lnSpc>
        <a:spcBef>
          <a:spcPts val="333"/>
        </a:spcBef>
        <a:buFont typeface="Arial" panose="020B0604020202020204" pitchFamily="34" charset="0"/>
        <a:buChar char="•"/>
        <a:defRPr sz="1333" kern="1200">
          <a:solidFill>
            <a:schemeClr val="tx1"/>
          </a:solidFill>
          <a:latin typeface="+mn-lt"/>
          <a:ea typeface="+mn-ea"/>
          <a:cs typeface="+mn-cs"/>
        </a:defRPr>
      </a:lvl3pPr>
      <a:lvl4pPr marL="1066693"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4pPr>
      <a:lvl5pPr marL="1371463"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5pPr>
      <a:lvl6pPr marL="1676232"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6pPr>
      <a:lvl7pPr marL="1981002"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7pPr>
      <a:lvl8pPr marL="2285771"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8pPr>
      <a:lvl9pPr marL="2590541"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customXml" Target="../ink/ink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D180860-0A53-46D3-8D66-AF6C8BD2C493}"/>
              </a:ext>
            </a:extLst>
          </p:cNvPr>
          <p:cNvSpPr>
            <a:spLocks noGrp="1"/>
          </p:cNvSpPr>
          <p:nvPr>
            <p:ph type="subTitle" idx="4294967295"/>
          </p:nvPr>
        </p:nvSpPr>
        <p:spPr>
          <a:xfrm>
            <a:off x="4178690" y="2776462"/>
            <a:ext cx="7994570" cy="1718271"/>
          </a:xfrm>
        </p:spPr>
        <p:txBody>
          <a:bodyPr>
            <a:noAutofit/>
          </a:bodyPr>
          <a:lstStyle/>
          <a:p>
            <a:pPr marL="0" indent="0">
              <a:buNone/>
            </a:pPr>
            <a:r>
              <a:rPr lang="en-US" sz="4800" b="1" dirty="0">
                <a:solidFill>
                  <a:srgbClr val="002060"/>
                </a:solidFill>
                <a:effectLst>
                  <a:outerShdw blurRad="38100" dist="38100" dir="2700000" algn="tl">
                    <a:srgbClr val="000000">
                      <a:alpha val="43137"/>
                    </a:srgbClr>
                  </a:outerShdw>
                </a:effectLst>
                <a:latin typeface="Avenir Next LT Pro Light" panose="020B0304020202020204" pitchFamily="34" charset="0"/>
              </a:rPr>
              <a:t>Fundamental of the Optical Fiber</a:t>
            </a:r>
          </a:p>
          <a:p>
            <a:pPr marL="0" indent="0">
              <a:buNone/>
            </a:pPr>
            <a:endParaRPr lang="en-US" sz="4800" b="1" dirty="0">
              <a:solidFill>
                <a:srgbClr val="FF0000"/>
              </a:solidFill>
              <a:effectLst>
                <a:outerShdw blurRad="38100" dist="38100" dir="2700000" algn="tl">
                  <a:srgbClr val="000000">
                    <a:alpha val="43137"/>
                  </a:srgbClr>
                </a:outerShdw>
              </a:effectLst>
              <a:latin typeface="Avenir Next LT Pro Light" panose="020B0304020202020204" pitchFamily="34" charset="0"/>
            </a:endParaRPr>
          </a:p>
          <a:p>
            <a:pPr marL="0" indent="0">
              <a:buNone/>
            </a:pPr>
            <a:endParaRPr lang="en-US" b="1" dirty="0">
              <a:solidFill>
                <a:srgbClr val="002060"/>
              </a:solidFill>
              <a:effectLst>
                <a:outerShdw blurRad="38100" dist="38100" dir="2700000" algn="tl">
                  <a:srgbClr val="000000">
                    <a:alpha val="43137"/>
                  </a:srgbClr>
                </a:outerShdw>
              </a:effectLst>
              <a:latin typeface="Avenir Next LT Pro Light" panose="020B0304020202020204" pitchFamily="34" charset="0"/>
            </a:endParaRPr>
          </a:p>
        </p:txBody>
      </p:sp>
    </p:spTree>
    <p:extLst>
      <p:ext uri="{BB962C8B-B14F-4D97-AF65-F5344CB8AC3E}">
        <p14:creationId xmlns:p14="http://schemas.microsoft.com/office/powerpoint/2010/main" val="240020410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 name="Picture 3" descr="A blue and red logo&#10;&#10;Description automatically generated">
            <a:extLst>
              <a:ext uri="{FF2B5EF4-FFF2-40B4-BE49-F238E27FC236}">
                <a16:creationId xmlns:a16="http://schemas.microsoft.com/office/drawing/2014/main" id="{E77E5EF4-0ADD-292D-8017-BCB18ED323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8666" y="5263862"/>
            <a:ext cx="1269708" cy="1166218"/>
          </a:xfrm>
          <a:prstGeom prst="rect">
            <a:avLst/>
          </a:prstGeom>
        </p:spPr>
      </p:pic>
      <p:sp>
        <p:nvSpPr>
          <p:cNvPr id="5" name="TextBox 47">
            <a:extLst>
              <a:ext uri="{FF2B5EF4-FFF2-40B4-BE49-F238E27FC236}">
                <a16:creationId xmlns:a16="http://schemas.microsoft.com/office/drawing/2014/main" id="{26188967-C5E4-0891-9FB6-C3F25B68F922}"/>
              </a:ext>
            </a:extLst>
          </p:cNvPr>
          <p:cNvSpPr txBox="1"/>
          <p:nvPr/>
        </p:nvSpPr>
        <p:spPr>
          <a:xfrm>
            <a:off x="572602" y="264609"/>
            <a:ext cx="3954574" cy="492443"/>
          </a:xfrm>
          <a:prstGeom prst="rect">
            <a:avLst/>
          </a:prstGeom>
          <a:noFill/>
          <a:ln w="6350">
            <a:noFill/>
            <a:prstDash val="dash"/>
          </a:ln>
        </p:spPr>
        <p:txBody>
          <a:bodyPr wrap="square" lIns="0" tIns="0" r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a:solidFill>
                  <a:srgbClr val="0D3E9B"/>
                </a:solidFill>
                <a:latin typeface="Avenir Next LT Pro Light" panose="020B0304020202020204" pitchFamily="34" charset="0"/>
              </a:rPr>
              <a:t>Contents</a:t>
            </a:r>
          </a:p>
        </p:txBody>
      </p:sp>
      <p:sp>
        <p:nvSpPr>
          <p:cNvPr id="3" name="TextBox 2">
            <a:extLst>
              <a:ext uri="{FF2B5EF4-FFF2-40B4-BE49-F238E27FC236}">
                <a16:creationId xmlns:a16="http://schemas.microsoft.com/office/drawing/2014/main" id="{86884CB8-E269-1E78-BC90-7E0443A8B41E}"/>
              </a:ext>
            </a:extLst>
          </p:cNvPr>
          <p:cNvSpPr txBox="1"/>
          <p:nvPr/>
        </p:nvSpPr>
        <p:spPr>
          <a:xfrm>
            <a:off x="1314449" y="938892"/>
            <a:ext cx="9405257" cy="3573927"/>
          </a:xfrm>
          <a:prstGeom prst="rect">
            <a:avLst/>
          </a:prstGeom>
          <a:noFill/>
        </p:spPr>
        <p:txBody>
          <a:bodyPr wrap="square">
            <a:spAutoFit/>
          </a:bodyPr>
          <a:lstStyle/>
          <a:p>
            <a:pPr marL="457200" marR="0" algn="ctr">
              <a:lnSpc>
                <a:spcPct val="107000"/>
              </a:lnSpc>
            </a:pPr>
            <a:r>
              <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The following will be learned at the end of this module</a:t>
            </a:r>
            <a:r>
              <a:rPr lang="en-US" sz="1600" b="1" kern="100" dirty="0">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a:t>
            </a:r>
            <a:endParaRPr lang="en-US" sz="1600" kern="100" dirty="0">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What Is Fiber Optics?</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Fiber Advantages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Fiber Optic Installation Safety Rules</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How Optical Fiber Is Made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Fiber Design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How Fiber Works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Fiber Types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Refraction &amp; Reflection</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Optical Fiber Parameters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Frequency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Attenuation</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Scattering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Absorption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spcAft>
                <a:spcPts val="800"/>
              </a:spcAft>
              <a:buFont typeface="Courier New" panose="02070309020205020404" pitchFamily="49" charset="0"/>
              <a:buChar char="o"/>
            </a:pP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Dispersion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4806877"/>
      </p:ext>
    </p:extLst>
  </p:cSld>
  <p:clrMapOvr>
    <a:masterClrMapping/>
  </p:clrMapOvr>
  <p:transition>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4D56677B-C0B7-4DAC-ACAD-8054FF1B5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573887"/>
            <a:ext cx="0" cy="3710227"/>
          </a:xfrm>
          <a:prstGeom prst="line">
            <a:avLst/>
          </a:prstGeom>
          <a:ln w="19050">
            <a:solidFill>
              <a:srgbClr val="FECC7B"/>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E42477D-8AE7-1B1A-3643-F1FB05ECCB9D}"/>
              </a:ext>
            </a:extLst>
          </p:cNvPr>
          <p:cNvSpPr txBox="1"/>
          <p:nvPr/>
        </p:nvSpPr>
        <p:spPr>
          <a:xfrm>
            <a:off x="87090" y="871550"/>
            <a:ext cx="6008912" cy="2754472"/>
          </a:xfrm>
          <a:prstGeom prst="rect">
            <a:avLst/>
          </a:prstGeom>
          <a:noFill/>
        </p:spPr>
        <p:txBody>
          <a:bodyPr wrap="square">
            <a:spAutoFit/>
          </a:bodyPr>
          <a:lstStyle/>
          <a:p>
            <a:pPr marL="0" marR="0" algn="ctr">
              <a:lnSpc>
                <a:spcPct val="107000"/>
              </a:lnSpc>
              <a:spcAft>
                <a:spcPts val="800"/>
              </a:spcAft>
            </a:pPr>
            <a:r>
              <a:rPr lang="en-US" sz="1600" b="1" kern="100" dirty="0">
                <a:ln>
                  <a:noFill/>
                </a:ln>
                <a:solidFill>
                  <a:schemeClr val="bg1"/>
                </a:solidFill>
                <a:effectLst>
                  <a:outerShdw blurRad="38100" dist="19050" dir="2700000" algn="tl">
                    <a:schemeClr val="dk1">
                      <a:alpha val="40000"/>
                    </a:schemeClr>
                  </a:outerShdw>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WHAT IS FIBER OPTICS?</a:t>
            </a:r>
            <a:endParaRPr lang="en-US" sz="1600"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kern="100" dirty="0">
                <a:ln>
                  <a:noFill/>
                </a:ln>
                <a:solidFill>
                  <a:srgbClr val="000000"/>
                </a:solidFill>
                <a:effectLst>
                  <a:outerShdw blurRad="38100" dist="19050" dir="2700000" algn="tl">
                    <a:schemeClr val="dk1">
                      <a:alpha val="40000"/>
                    </a:schemeClr>
                  </a:outerShdw>
                </a:effectLst>
                <a:latin typeface="Avenir Next LT Pro" panose="020B0504020202020204" pitchFamily="34" charset="0"/>
                <a:ea typeface="Aptos" panose="020B0004020202020204" pitchFamily="34" charset="0"/>
                <a:cs typeface="Times New Roman" panose="02020603050405020304" pitchFamily="18" charset="0"/>
              </a:rPr>
              <a:t>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In its simplest terms, fiber optics is the technology of using “waveguides” to transport information from one point to another in the form of light. Fiber optic communications is based on the principle that light in a glass medium can carry more information over longer distances than electrical signals can carry in a copper or coaxial medium. The purity of today's glass fiber, combined with improved system electronics, enables fiber to transmit digitized light signals well beyond 100 km (60 miles) without amplification. With few transmission losses, low interference, and high bandwidth potential, optical fiber is an ideal transmission medium Fiber.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7F8A87C7-B5D9-8A75-E242-F322470B516D}"/>
              </a:ext>
            </a:extLst>
          </p:cNvPr>
          <p:cNvPicPr>
            <a:picLocks noChangeAspect="1"/>
          </p:cNvPicPr>
          <p:nvPr/>
        </p:nvPicPr>
        <p:blipFill>
          <a:blip r:embed="rId3"/>
          <a:stretch>
            <a:fillRect/>
          </a:stretch>
        </p:blipFill>
        <p:spPr>
          <a:xfrm>
            <a:off x="6096000" y="764190"/>
            <a:ext cx="5843348" cy="5514975"/>
          </a:xfrm>
          <a:prstGeom prst="rect">
            <a:avLst/>
          </a:prstGeom>
        </p:spPr>
      </p:pic>
    </p:spTree>
    <p:extLst>
      <p:ext uri="{BB962C8B-B14F-4D97-AF65-F5344CB8AC3E}">
        <p14:creationId xmlns:p14="http://schemas.microsoft.com/office/powerpoint/2010/main" val="3071345165"/>
      </p:ext>
    </p:extLst>
  </p:cSld>
  <p:clrMapOvr>
    <a:masterClrMapping/>
  </p:clrMapOvr>
  <p:transition>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CF16AD-435E-2445-1F81-CC718310259D}"/>
            </a:ext>
          </a:extLst>
        </p:cNvPr>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0701BF3-6C55-58F0-94C8-4BEA8B3780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573887"/>
            <a:ext cx="0" cy="3710227"/>
          </a:xfrm>
          <a:prstGeom prst="line">
            <a:avLst/>
          </a:prstGeom>
          <a:ln w="19050">
            <a:solidFill>
              <a:srgbClr val="FECC7B"/>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176AF39-4A27-91B2-E7EF-46C7E7F98A29}"/>
              </a:ext>
            </a:extLst>
          </p:cNvPr>
          <p:cNvSpPr txBox="1"/>
          <p:nvPr/>
        </p:nvSpPr>
        <p:spPr>
          <a:xfrm>
            <a:off x="87090" y="871550"/>
            <a:ext cx="6008912" cy="2754472"/>
          </a:xfrm>
          <a:prstGeom prst="rect">
            <a:avLst/>
          </a:prstGeom>
          <a:noFill/>
        </p:spPr>
        <p:txBody>
          <a:bodyPr wrap="square">
            <a:spAutoFit/>
          </a:bodyPr>
          <a:lstStyle/>
          <a:p>
            <a:pPr marL="0" marR="0" algn="ctr">
              <a:lnSpc>
                <a:spcPct val="107000"/>
              </a:lnSpc>
              <a:spcAft>
                <a:spcPts val="800"/>
              </a:spcAft>
            </a:pPr>
            <a:r>
              <a:rPr lang="en-US" sz="1600" b="1" kern="100" dirty="0">
                <a:ln>
                  <a:noFill/>
                </a:ln>
                <a:solidFill>
                  <a:schemeClr val="bg1"/>
                </a:solidFill>
                <a:effectLst>
                  <a:outerShdw blurRad="38100" dist="19050" dir="2700000" algn="tl">
                    <a:schemeClr val="dk1">
                      <a:alpha val="40000"/>
                    </a:schemeClr>
                  </a:outerShdw>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WHAT IS FIBER OPTICS?</a:t>
            </a:r>
            <a:endParaRPr lang="en-US" sz="1600"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kern="100" dirty="0">
                <a:ln>
                  <a:noFill/>
                </a:ln>
                <a:solidFill>
                  <a:srgbClr val="000000"/>
                </a:solidFill>
                <a:effectLst>
                  <a:outerShdw blurRad="38100" dist="19050" dir="2700000" algn="tl">
                    <a:schemeClr val="dk1">
                      <a:alpha val="40000"/>
                    </a:schemeClr>
                  </a:outerShdw>
                </a:effectLst>
                <a:latin typeface="Avenir Next LT Pro" panose="020B0504020202020204" pitchFamily="34" charset="0"/>
                <a:ea typeface="Aptos" panose="020B0004020202020204" pitchFamily="34" charset="0"/>
                <a:cs typeface="Times New Roman" panose="02020603050405020304" pitchFamily="18" charset="0"/>
              </a:rPr>
              <a:t>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In its simplest terms, fiber optics is the technology of using “waveguides” to transport information from one point to another in the form of light. Fiber optic communications is based on the principle that light in a glass medium can carry more information over longer distances than electrical signals can carry in a copper or coaxial medium. The purity of today's glass fiber, combined with improved system electronics, enables fiber to transmit digitized light signals well beyond 100 km (60 miles) without amplification. With few transmission losses, low interference, and high bandwidth potential, optical fiber is an ideal transmission medium Fiber.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A0958978-C901-7774-8E89-FA9435A21952}"/>
              </a:ext>
            </a:extLst>
          </p:cNvPr>
          <p:cNvPicPr>
            <a:picLocks noChangeAspect="1"/>
          </p:cNvPicPr>
          <p:nvPr/>
        </p:nvPicPr>
        <p:blipFill>
          <a:blip r:embed="rId3"/>
          <a:stretch>
            <a:fillRect/>
          </a:stretch>
        </p:blipFill>
        <p:spPr>
          <a:xfrm>
            <a:off x="6096000" y="764190"/>
            <a:ext cx="5843348" cy="5514975"/>
          </a:xfrm>
          <a:prstGeom prst="rect">
            <a:avLst/>
          </a:prstGeom>
        </p:spPr>
      </p:pic>
      <p:pic>
        <p:nvPicPr>
          <p:cNvPr id="10" name="Picture 9">
            <a:extLst>
              <a:ext uri="{FF2B5EF4-FFF2-40B4-BE49-F238E27FC236}">
                <a16:creationId xmlns:a16="http://schemas.microsoft.com/office/drawing/2014/main" id="{55D3901C-3531-6647-904E-70F80FB53577}"/>
              </a:ext>
            </a:extLst>
          </p:cNvPr>
          <p:cNvPicPr>
            <a:picLocks noChangeAspect="1"/>
          </p:cNvPicPr>
          <p:nvPr/>
        </p:nvPicPr>
        <p:blipFill>
          <a:blip r:embed="rId4"/>
          <a:stretch>
            <a:fillRect/>
          </a:stretch>
        </p:blipFill>
        <p:spPr>
          <a:xfrm>
            <a:off x="315293" y="0"/>
            <a:ext cx="11561414" cy="6858000"/>
          </a:xfrm>
          <a:prstGeom prst="rect">
            <a:avLst/>
          </a:prstGeom>
        </p:spPr>
      </p:pic>
    </p:spTree>
    <p:extLst>
      <p:ext uri="{BB962C8B-B14F-4D97-AF65-F5344CB8AC3E}">
        <p14:creationId xmlns:p14="http://schemas.microsoft.com/office/powerpoint/2010/main" val="3893076907"/>
      </p:ext>
    </p:extLst>
  </p:cSld>
  <p:clrMapOvr>
    <a:masterClrMapping/>
  </p:clrMapOvr>
  <p:transition>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398E106-8F48-1939-48DE-8306D84E4D3C}"/>
              </a:ext>
            </a:extLst>
          </p:cNvPr>
          <p:cNvSpPr>
            <a:spLocks noGrp="1"/>
          </p:cNvSpPr>
          <p:nvPr>
            <p:ph type="ftr" sz="quarter" idx="11"/>
          </p:nvPr>
        </p:nvSpPr>
        <p:spPr/>
        <p:txBody>
          <a:bodyPr/>
          <a:lstStyle/>
          <a:p>
            <a:endParaRPr lang="en-US" dirty="0"/>
          </a:p>
        </p:txBody>
      </p:sp>
      <p:pic>
        <p:nvPicPr>
          <p:cNvPr id="4" name="Picture 3">
            <a:extLst>
              <a:ext uri="{FF2B5EF4-FFF2-40B4-BE49-F238E27FC236}">
                <a16:creationId xmlns:a16="http://schemas.microsoft.com/office/drawing/2014/main" id="{E1D6CEA1-4FB8-E06F-C5C0-402C606C6099}"/>
              </a:ext>
            </a:extLst>
          </p:cNvPr>
          <p:cNvPicPr>
            <a:picLocks noChangeAspect="1"/>
          </p:cNvPicPr>
          <p:nvPr/>
        </p:nvPicPr>
        <p:blipFill>
          <a:blip r:embed="rId2"/>
          <a:stretch>
            <a:fillRect/>
          </a:stretch>
        </p:blipFill>
        <p:spPr>
          <a:xfrm>
            <a:off x="637952" y="685800"/>
            <a:ext cx="10834577" cy="5215270"/>
          </a:xfrm>
          <a:prstGeom prst="rect">
            <a:avLst/>
          </a:prstGeom>
        </p:spPr>
      </p:pic>
    </p:spTree>
    <p:extLst>
      <p:ext uri="{BB962C8B-B14F-4D97-AF65-F5344CB8AC3E}">
        <p14:creationId xmlns:p14="http://schemas.microsoft.com/office/powerpoint/2010/main" val="2954697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 name="TextBox 2">
            <a:extLst>
              <a:ext uri="{FF2B5EF4-FFF2-40B4-BE49-F238E27FC236}">
                <a16:creationId xmlns:a16="http://schemas.microsoft.com/office/drawing/2014/main" id="{17F504B4-468C-C0AF-3B9B-42ABB020AC6B}"/>
              </a:ext>
            </a:extLst>
          </p:cNvPr>
          <p:cNvSpPr txBox="1"/>
          <p:nvPr/>
        </p:nvSpPr>
        <p:spPr>
          <a:xfrm>
            <a:off x="1240971" y="1075462"/>
            <a:ext cx="9723665" cy="345479"/>
          </a:xfrm>
          <a:prstGeom prst="rect">
            <a:avLst/>
          </a:prstGeom>
          <a:noFill/>
        </p:spPr>
        <p:txBody>
          <a:bodyPr wrap="square">
            <a:spAutoFit/>
          </a:bodyPr>
          <a:lstStyle/>
          <a:p>
            <a:pPr marL="0" marR="0" algn="ctr">
              <a:lnSpc>
                <a:spcPct val="107000"/>
              </a:lnSpc>
              <a:spcAft>
                <a:spcPts val="800"/>
              </a:spcAft>
            </a:pPr>
            <a:r>
              <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WHY FIBER OVER OTHER TRANSMISSION MEDIA</a:t>
            </a:r>
            <a:endParaRPr lang="en-US" sz="1600"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8BA991E2-37F2-78E6-F9DA-059ADA988CFB}"/>
              </a:ext>
            </a:extLst>
          </p:cNvPr>
          <p:cNvPicPr>
            <a:picLocks noChangeAspect="1"/>
          </p:cNvPicPr>
          <p:nvPr/>
        </p:nvPicPr>
        <p:blipFill>
          <a:blip r:embed="rId3"/>
          <a:stretch>
            <a:fillRect/>
          </a:stretch>
        </p:blipFill>
        <p:spPr>
          <a:xfrm>
            <a:off x="1661116" y="1345660"/>
            <a:ext cx="9124950" cy="43624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lowchart: Document 14">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3A0522-333A-1863-6CDE-75F5BB3E0A2C}"/>
              </a:ext>
            </a:extLst>
          </p:cNvPr>
          <p:cNvSpPr>
            <a:spLocks noGrp="1"/>
          </p:cNvSpPr>
          <p:nvPr>
            <p:ph type="title"/>
          </p:nvPr>
        </p:nvSpPr>
        <p:spPr>
          <a:xfrm>
            <a:off x="838200" y="171162"/>
            <a:ext cx="2840182" cy="2371148"/>
          </a:xfrm>
        </p:spPr>
        <p:txBody>
          <a:bodyPr>
            <a:normAutofit/>
          </a:bodyPr>
          <a:lstStyle/>
          <a:p>
            <a:r>
              <a:rPr lang="en-US" sz="3200" dirty="0">
                <a:solidFill>
                  <a:srgbClr val="FFFFFF"/>
                </a:solidFill>
              </a:rPr>
              <a:t> Transmission media</a:t>
            </a:r>
          </a:p>
        </p:txBody>
      </p:sp>
      <p:pic>
        <p:nvPicPr>
          <p:cNvPr id="5" name="Picture 4">
            <a:extLst>
              <a:ext uri="{FF2B5EF4-FFF2-40B4-BE49-F238E27FC236}">
                <a16:creationId xmlns:a16="http://schemas.microsoft.com/office/drawing/2014/main" id="{ED9479A2-0A3A-2C76-4487-C92DB745CB42}"/>
              </a:ext>
            </a:extLst>
          </p:cNvPr>
          <p:cNvPicPr>
            <a:picLocks noChangeAspect="1"/>
          </p:cNvPicPr>
          <p:nvPr/>
        </p:nvPicPr>
        <p:blipFill>
          <a:blip r:embed="rId2"/>
          <a:stretch>
            <a:fillRect/>
          </a:stretch>
        </p:blipFill>
        <p:spPr>
          <a:xfrm>
            <a:off x="3878407" y="653143"/>
            <a:ext cx="7677063" cy="5430642"/>
          </a:xfrm>
          <a:prstGeom prst="rect">
            <a:avLst/>
          </a:prstGeom>
        </p:spPr>
      </p:pic>
      <p:sp>
        <p:nvSpPr>
          <p:cNvPr id="3" name="Footer Placeholder 2">
            <a:extLst>
              <a:ext uri="{FF2B5EF4-FFF2-40B4-BE49-F238E27FC236}">
                <a16:creationId xmlns:a16="http://schemas.microsoft.com/office/drawing/2014/main" id="{35617160-85AA-E616-764F-F6E9A0D5F5F1}"/>
              </a:ext>
            </a:extLst>
          </p:cNvPr>
          <p:cNvSpPr>
            <a:spLocks noGrp="1"/>
          </p:cNvSpPr>
          <p:nvPr>
            <p:ph type="ftr" sz="quarter" idx="11"/>
          </p:nvPr>
        </p:nvSpPr>
        <p:spPr>
          <a:xfrm>
            <a:off x="838200" y="6356350"/>
            <a:ext cx="5960951" cy="365125"/>
          </a:xfrm>
          <a:noFill/>
        </p:spPr>
        <p:txBody>
          <a:bodyPr>
            <a:normAutofit/>
          </a:bodyPr>
          <a:lstStyle/>
          <a:p>
            <a:pPr algn="l"/>
            <a:endParaRPr lang="en-NG"/>
          </a:p>
        </p:txBody>
      </p:sp>
    </p:spTree>
    <p:extLst>
      <p:ext uri="{BB962C8B-B14F-4D97-AF65-F5344CB8AC3E}">
        <p14:creationId xmlns:p14="http://schemas.microsoft.com/office/powerpoint/2010/main" val="3291348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16" name="TextBox 15">
            <a:extLst>
              <a:ext uri="{FF2B5EF4-FFF2-40B4-BE49-F238E27FC236}">
                <a16:creationId xmlns:a16="http://schemas.microsoft.com/office/drawing/2014/main" id="{E59A8B40-A433-0C1B-6DEF-6DE2EE70C847}"/>
              </a:ext>
            </a:extLst>
          </p:cNvPr>
          <p:cNvSpPr txBox="1"/>
          <p:nvPr/>
        </p:nvSpPr>
        <p:spPr>
          <a:xfrm>
            <a:off x="0" y="1198633"/>
            <a:ext cx="6094638" cy="4419993"/>
          </a:xfrm>
          <a:prstGeom prst="rect">
            <a:avLst/>
          </a:prstGeom>
          <a:noFill/>
        </p:spPr>
        <p:txBody>
          <a:bodyPr wrap="square">
            <a:spAutoFit/>
          </a:bodyPr>
          <a:lstStyle/>
          <a:p>
            <a:pPr marL="0" marR="0">
              <a:lnSpc>
                <a:spcPct val="107000"/>
              </a:lnSpc>
              <a:spcAft>
                <a:spcPts val="800"/>
              </a:spcAft>
            </a:pPr>
            <a:endParaRPr lang="en-US" sz="1600"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100" b="1" kern="100" dirty="0">
                <a:effectLst/>
                <a:latin typeface="Avenir Next LT Pro" panose="020B0504020202020204" pitchFamily="34" charset="0"/>
                <a:ea typeface="Aptos" panose="020B0004020202020204" pitchFamily="34" charset="0"/>
                <a:cs typeface="Times New Roman" panose="02020603050405020304" pitchFamily="18" charset="0"/>
              </a:rPr>
              <a:t>1</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Keep all food and beverages out of the work area. If fiber particles are ingested, they can cause internal hemorrhaging.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2.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Wear aprons to minimize fiber particles getting on your clothing. Fiber particles on your clothing can later get into food, and drinks, and/or be ingested by other means.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3.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Always wear safety glasses with side shields. Treat fiber optic splinters the same as you would glass splinters.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4.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Never look directly at the end of fiber cables until you are positive that there is no active source at the other end. Since the light is infrared, you can't see it.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5.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Before inspecting a connector with a fiber optic microscope, ensure that the fiber is not active - a microscope can increase the danger associated with high-powered light sources by focusing the light from a fiber into your eye.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EA4179B5-E98F-5E93-40AC-8B492CA25CAE}"/>
              </a:ext>
            </a:extLst>
          </p:cNvPr>
          <p:cNvSpPr txBox="1"/>
          <p:nvPr/>
        </p:nvSpPr>
        <p:spPr>
          <a:xfrm>
            <a:off x="5983062" y="1198633"/>
            <a:ext cx="6094638" cy="3831049"/>
          </a:xfrm>
          <a:prstGeom prst="rect">
            <a:avLst/>
          </a:prstGeom>
          <a:noFill/>
        </p:spPr>
        <p:txBody>
          <a:bodyPr wrap="square">
            <a:spAutoFit/>
          </a:bodyPr>
          <a:lstStyle/>
          <a:p>
            <a:pPr marL="0" marR="0">
              <a:lnSpc>
                <a:spcPct val="107000"/>
              </a:lnSpc>
              <a:spcAft>
                <a:spcPts val="800"/>
              </a:spcAft>
            </a:pP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6.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Only work in well-ventilated areas - never splice in a manhole!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7</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Contact wearers must not handle their lenses until they have thoroughly washed their hands.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8.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Do not touch your eyes while working with fiber optic cables until they have been thoroughly washed.</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 9.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Keep all combustible materials well away from the splicing area. 10. Account for all fiber shards</a:t>
            </a:r>
            <a:r>
              <a:rPr lang="en-US" sz="1400" kern="100" dirty="0">
                <a:latin typeface="Avenir Next LT Pro" panose="020B0504020202020204" pitchFamily="34" charset="0"/>
                <a:ea typeface="Aptos" panose="020B0004020202020204" pitchFamily="34" charset="0"/>
                <a:cs typeface="Times New Roman" panose="02020603050405020304" pitchFamily="18" charset="0"/>
              </a:rPr>
              <a:t>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and discard them in a safe place.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11</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Thoroughly clean your work area when you are done.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12.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Do not smoke while working with fiber optic systems.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13.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Installation of fiber optics may require the use of chemicals that can be considered hazardous. To ensure chemicals are used properly, always consult the Material Safety Data Sheet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(MSDS</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534CBF7E-2457-DF55-8396-EC668993244D}"/>
              </a:ext>
            </a:extLst>
          </p:cNvPr>
          <p:cNvSpPr txBox="1"/>
          <p:nvPr/>
        </p:nvSpPr>
        <p:spPr>
          <a:xfrm>
            <a:off x="2971800" y="800100"/>
            <a:ext cx="6094638" cy="377026"/>
          </a:xfrm>
          <a:prstGeom prst="rect">
            <a:avLst/>
          </a:prstGeom>
          <a:noFill/>
        </p:spPr>
        <p:txBody>
          <a:bodyPr wrap="square" rtlCol="0">
            <a:spAutoFit/>
          </a:bodyPr>
          <a:lstStyle/>
          <a:p>
            <a:pPr marL="0" marR="0" algn="ctr">
              <a:lnSpc>
                <a:spcPct val="107000"/>
              </a:lnSpc>
              <a:spcAft>
                <a:spcPts val="800"/>
              </a:spcAft>
            </a:pPr>
            <a:r>
              <a:rPr lang="en-US" sz="18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FIBER OPTIC HANDLING SAFETY RULES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4" name="TextBox 3">
            <a:extLst>
              <a:ext uri="{FF2B5EF4-FFF2-40B4-BE49-F238E27FC236}">
                <a16:creationId xmlns:a16="http://schemas.microsoft.com/office/drawing/2014/main" id="{3D2F53B7-6A04-4640-8F06-0645F46214C1}"/>
              </a:ext>
            </a:extLst>
          </p:cNvPr>
          <p:cNvSpPr txBox="1"/>
          <p:nvPr/>
        </p:nvSpPr>
        <p:spPr>
          <a:xfrm>
            <a:off x="1206384" y="617397"/>
            <a:ext cx="6097656" cy="5623206"/>
          </a:xfrm>
          <a:prstGeom prst="rect">
            <a:avLst/>
          </a:prstGeom>
          <a:noFill/>
        </p:spPr>
        <p:txBody>
          <a:bodyPr wrap="square">
            <a:spAutoFit/>
          </a:bodyPr>
          <a:lstStyle/>
          <a:p>
            <a:pPr marL="0" marR="0" algn="r">
              <a:lnSpc>
                <a:spcPct val="107000"/>
              </a:lnSpc>
              <a:spcAft>
                <a:spcPts val="800"/>
              </a:spcAft>
            </a:pPr>
            <a:r>
              <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HOW OPTICAL FIBER IS MADE</a:t>
            </a:r>
            <a:endParaRPr lang="en-US" sz="1600"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There are two main steps in the process of converting raw materials into optical fiber ready to be shipped.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1. Making the preform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and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2. Drawing the perform. </a:t>
            </a:r>
            <a:endParaRPr lang="en-US" sz="1400" b="1" kern="100" dirty="0">
              <a:effectLst/>
              <a:latin typeface="Aptos" panose="020B0004020202020204" pitchFamily="34" charset="0"/>
              <a:ea typeface="Aptos" panose="020B0004020202020204" pitchFamily="34" charset="0"/>
              <a:cs typeface="Times New Roman" panose="02020603050405020304" pitchFamily="18" charset="0"/>
            </a:endParaRPr>
          </a:p>
          <a:p>
            <a:pPr marR="0" lvl="0">
              <a:lnSpc>
                <a:spcPct val="107000"/>
              </a:lnSpc>
              <a:spcAft>
                <a:spcPts val="800"/>
              </a:spcAft>
            </a:pPr>
            <a:r>
              <a:rPr lang="en-US" sz="1400" b="1" i="1" kern="100" dirty="0">
                <a:effectLst/>
                <a:latin typeface="Avenir Next LT Pro" panose="020B0504020202020204" pitchFamily="34" charset="0"/>
                <a:ea typeface="Aptos" panose="020B0004020202020204" pitchFamily="34" charset="0"/>
                <a:cs typeface="Times New Roman" panose="02020603050405020304" pitchFamily="18" charset="0"/>
              </a:rPr>
              <a:t>1.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There are several methods used to make preforms. In the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Modified Chemical Vapor Deposition (MCVD) process</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the highly controlled mixture of chemicals described below is passed through the inside of a rotating glass tube made of pure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synthetic SiO2</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A hollow glass tube approximately 40 cm in length known as a "preform" is placed horizontally and rotated slowly on a lathe, and gases such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as silicon tetrachloride (SiCl4) or germanium tetrachloride (GeCl4)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are injected with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oxygen</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at the end of the tube. The gases are then heated using an external hydrogen burner. As the gasses flow inside the tube, they react to the heat by forming solid submicron particles, called "soot," in the vicinity of the heat zone. Once the soot is formed, it is deposited on the inner wall of the tube. The deposited material will form the core region of the optical fiber. The process is repeated for many hours as each subsequent core layer is formed. For every sweep of the burner, the manufacturer can modify the composition, viscosity, and thickness of the deposited layer to produce specific fiber designs. After the desired amount of core material is deposited the chemical flow is eliminated, the speed of the torch is decreased, and the temperature of the flame is increased so that the tube collapses into a solid rod.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E9FB662C-E239-3B71-0054-F7EBA78CC8E1}"/>
              </a:ext>
            </a:extLst>
          </p:cNvPr>
          <p:cNvPicPr>
            <a:picLocks noChangeAspect="1"/>
          </p:cNvPicPr>
          <p:nvPr/>
        </p:nvPicPr>
        <p:blipFill>
          <a:blip r:embed="rId3"/>
          <a:stretch>
            <a:fillRect/>
          </a:stretch>
        </p:blipFill>
        <p:spPr>
          <a:xfrm>
            <a:off x="7304041" y="3113313"/>
            <a:ext cx="4684878" cy="3127289"/>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4">
            <p14:nvContentPartPr>
              <p14:cNvPr id="2" name="Ink 1">
                <a:extLst>
                  <a:ext uri="{FF2B5EF4-FFF2-40B4-BE49-F238E27FC236}">
                    <a16:creationId xmlns:a16="http://schemas.microsoft.com/office/drawing/2014/main" id="{FD120A44-7FDF-BD14-9A1F-688CFC58BBA1}"/>
                  </a:ext>
                </a:extLst>
              </p14:cNvPr>
              <p14:cNvContentPartPr/>
              <p14:nvPr/>
            </p14:nvContentPartPr>
            <p14:xfrm>
              <a:off x="7304040" y="1076846"/>
              <a:ext cx="360" cy="360"/>
            </p14:xfrm>
          </p:contentPart>
        </mc:Choice>
        <mc:Fallback xmlns="">
          <p:pic>
            <p:nvPicPr>
              <p:cNvPr id="2" name="Ink 1">
                <a:extLst>
                  <a:ext uri="{FF2B5EF4-FFF2-40B4-BE49-F238E27FC236}">
                    <a16:creationId xmlns:a16="http://schemas.microsoft.com/office/drawing/2014/main" id="{FD120A44-7FDF-BD14-9A1F-688CFC58BBA1}"/>
                  </a:ext>
                </a:extLst>
              </p:cNvPr>
              <p:cNvPicPr/>
              <p:nvPr/>
            </p:nvPicPr>
            <p:blipFill>
              <a:blip r:embed="rId5"/>
              <a:stretch>
                <a:fillRect/>
              </a:stretch>
            </p:blipFill>
            <p:spPr>
              <a:xfrm>
                <a:off x="7295040" y="1068206"/>
                <a:ext cx="18000" cy="18000"/>
              </a:xfrm>
              <a:prstGeom prst="rect">
                <a:avLst/>
              </a:prstGeom>
            </p:spPr>
          </p:pic>
        </mc:Fallback>
      </mc:AlternateContent>
      <p:pic>
        <p:nvPicPr>
          <p:cNvPr id="6" name="Picture 5">
            <a:extLst>
              <a:ext uri="{FF2B5EF4-FFF2-40B4-BE49-F238E27FC236}">
                <a16:creationId xmlns:a16="http://schemas.microsoft.com/office/drawing/2014/main" id="{BF9F239A-263B-4EEE-E666-10A8A0F8449B}"/>
              </a:ext>
            </a:extLst>
          </p:cNvPr>
          <p:cNvPicPr>
            <a:picLocks noChangeAspect="1"/>
          </p:cNvPicPr>
          <p:nvPr/>
        </p:nvPicPr>
        <p:blipFill>
          <a:blip r:embed="rId6"/>
          <a:stretch>
            <a:fillRect/>
          </a:stretch>
        </p:blipFill>
        <p:spPr>
          <a:xfrm>
            <a:off x="7304040" y="1076846"/>
            <a:ext cx="4684878" cy="1931370"/>
          </a:xfrm>
          <a:prstGeom prst="rect">
            <a:avLst/>
          </a:prstGeom>
        </p:spPr>
      </p:pic>
    </p:spTree>
    <p:extLst>
      <p:ext uri="{BB962C8B-B14F-4D97-AF65-F5344CB8AC3E}">
        <p14:creationId xmlns:p14="http://schemas.microsoft.com/office/powerpoint/2010/main" val="692763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8" name="TextBox 7">
            <a:extLst>
              <a:ext uri="{FF2B5EF4-FFF2-40B4-BE49-F238E27FC236}">
                <a16:creationId xmlns:a16="http://schemas.microsoft.com/office/drawing/2014/main" id="{E3440A0D-C196-D2D9-24F9-25D4EFEE38D8}"/>
              </a:ext>
            </a:extLst>
          </p:cNvPr>
          <p:cNvSpPr txBox="1"/>
          <p:nvPr/>
        </p:nvSpPr>
        <p:spPr>
          <a:xfrm>
            <a:off x="473646" y="619036"/>
            <a:ext cx="6097656" cy="3515642"/>
          </a:xfrm>
          <a:prstGeom prst="rect">
            <a:avLst/>
          </a:prstGeom>
          <a:noFill/>
        </p:spPr>
        <p:txBody>
          <a:bodyPr wrap="square">
            <a:spAutoFit/>
          </a:bodyPr>
          <a:lstStyle/>
          <a:p>
            <a:pPr algn="r">
              <a:lnSpc>
                <a:spcPct val="107000"/>
              </a:lnSpc>
              <a:spcAft>
                <a:spcPts val="800"/>
              </a:spcAft>
            </a:pPr>
            <a:r>
              <a:rPr lang="en-US" sz="14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HOW OPTICAL FIBER IS MADE</a:t>
            </a:r>
            <a:endParaRPr lang="en-US" sz="1400"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R="0" lvl="0">
              <a:lnSpc>
                <a:spcPct val="107000"/>
              </a:lnSpc>
              <a:spcAft>
                <a:spcPts val="800"/>
              </a:spcAft>
            </a:pPr>
            <a:endParaRPr lang="en-US" sz="1400" kern="100" dirty="0">
              <a:effectLst/>
              <a:latin typeface="Avenir Next LT Pro" panose="020B0504020202020204" pitchFamily="34" charset="0"/>
              <a:ea typeface="Aptos" panose="020B0004020202020204" pitchFamily="34" charset="0"/>
              <a:cs typeface="Times New Roman" panose="02020603050405020304" pitchFamily="18" charset="0"/>
            </a:endParaRPr>
          </a:p>
          <a:p>
            <a:pPr marR="0" lvl="0">
              <a:lnSpc>
                <a:spcPct val="107000"/>
              </a:lnSpc>
              <a:spcAft>
                <a:spcPts val="800"/>
              </a:spcAft>
            </a:pPr>
            <a:r>
              <a:rPr lang="en-US" sz="1400" b="1" i="1" kern="100" dirty="0">
                <a:effectLst/>
                <a:latin typeface="Avenir Next LT Pro" panose="020B0504020202020204" pitchFamily="34" charset="0"/>
                <a:ea typeface="Aptos" panose="020B0004020202020204" pitchFamily="34" charset="0"/>
                <a:cs typeface="Times New Roman" panose="02020603050405020304" pitchFamily="18" charset="0"/>
              </a:rPr>
              <a:t>2</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 Preform drawing</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The tip of the preform is lowered into a high-purity graphite furnace. Pure gases are injected into the furnace to provide a clean and conductive atmosphere. In the furnace, tightly controlled temperatures approaching 1900°C soften the tip of the preform. Once the softening point of the preform tip is reached, gravity takes over and allows a molten gob to "free fall" until it has been stretched into a thin strand. During the draw, the preform is heated at the optimum temperature to achieve an ideal drawing tension. Draw speeds of 10 - 20 meters per second are not uncommon. The fiber goes through a precise on-line diameter monitor to ensure a specified outside diameter. Next, coatings are applied and cured, using ultraviolet lamps. At the bottom of the draw, the fiber is wound on spools.</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id="{EDF65FD4-5A33-70C9-F8CC-1365AA214DB7}"/>
              </a:ext>
            </a:extLst>
          </p:cNvPr>
          <p:cNvPicPr>
            <a:picLocks noChangeAspect="1"/>
          </p:cNvPicPr>
          <p:nvPr/>
        </p:nvPicPr>
        <p:blipFill>
          <a:blip r:embed="rId3"/>
          <a:stretch>
            <a:fillRect/>
          </a:stretch>
        </p:blipFill>
        <p:spPr>
          <a:xfrm>
            <a:off x="6997852" y="2017644"/>
            <a:ext cx="4570595" cy="4234069"/>
          </a:xfrm>
          <a:prstGeom prst="rect">
            <a:avLst/>
          </a:prstGeom>
        </p:spPr>
      </p:pic>
      <p:pic>
        <p:nvPicPr>
          <p:cNvPr id="3" name="Picture 2">
            <a:extLst>
              <a:ext uri="{FF2B5EF4-FFF2-40B4-BE49-F238E27FC236}">
                <a16:creationId xmlns:a16="http://schemas.microsoft.com/office/drawing/2014/main" id="{01498ADB-95DD-064B-3BC5-B769E0B033D5}"/>
              </a:ext>
            </a:extLst>
          </p:cNvPr>
          <p:cNvPicPr>
            <a:picLocks noChangeAspect="1"/>
          </p:cNvPicPr>
          <p:nvPr/>
        </p:nvPicPr>
        <p:blipFill>
          <a:blip r:embed="rId4"/>
          <a:stretch>
            <a:fillRect/>
          </a:stretch>
        </p:blipFill>
        <p:spPr>
          <a:xfrm>
            <a:off x="1571604" y="4134678"/>
            <a:ext cx="4999697" cy="2527379"/>
          </a:xfrm>
          <a:prstGeom prst="rect">
            <a:avLst/>
          </a:prstGeom>
        </p:spPr>
      </p:pic>
    </p:spTree>
    <p:extLst>
      <p:ext uri="{BB962C8B-B14F-4D97-AF65-F5344CB8AC3E}">
        <p14:creationId xmlns:p14="http://schemas.microsoft.com/office/powerpoint/2010/main" val="1712259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6" name="TextBox 5">
            <a:extLst>
              <a:ext uri="{FF2B5EF4-FFF2-40B4-BE49-F238E27FC236}">
                <a16:creationId xmlns:a16="http://schemas.microsoft.com/office/drawing/2014/main" id="{2E123A86-4B8D-E89F-BF2F-3935519A2CC9}"/>
              </a:ext>
            </a:extLst>
          </p:cNvPr>
          <p:cNvSpPr txBox="1"/>
          <p:nvPr/>
        </p:nvSpPr>
        <p:spPr>
          <a:xfrm>
            <a:off x="378514" y="458433"/>
            <a:ext cx="8391112" cy="3310458"/>
          </a:xfrm>
          <a:prstGeom prst="rect">
            <a:avLst/>
          </a:prstGeom>
          <a:noFill/>
        </p:spPr>
        <p:txBody>
          <a:bodyPr wrap="square">
            <a:spAutoFit/>
          </a:bodyPr>
          <a:lstStyle/>
          <a:p>
            <a:pPr marL="457200" marR="0" algn="ctr">
              <a:lnSpc>
                <a:spcPct val="107000"/>
              </a:lnSpc>
            </a:pPr>
            <a:r>
              <a:rPr lang="en-US" sz="14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FIBER DESIGN </a:t>
            </a:r>
            <a:endParaRPr lang="en-US" sz="1400"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spcAft>
                <a:spcPts val="800"/>
              </a:spcAft>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Core, Cladding, and Coating: An optical fiber consists of two different types of highly pure, solid glass, composed to form the core and cladding. A protective acrylate coating then surrounds the cladding. In most cases, the protective coating is a dual layer composition. Core: The light-conducting central portion of an optical fiber composed of material with a higher index of refraction than the cladding. The portion of the fiber that transmits light. Contrary to myth, the core does not have a hole in the middle but is completely solid throughout. Cladding: (Cannot be removed!) The outside optical layer of the fiber that traps the light in the core and guides it along - even through curves. Buffer coating or primary coating: Is removed during stripping. A hard plastic coating on the outside of the fiber that protects the glass from moisture or physical damage. Loose Tube = 250 microns &amp; Tight Buffer = 900 microns. Strength members: Aramid fibers (Kevlar Kevlar®: A very strong, very light, synthetic compound developed by DuPont) which is used to pull the cable. The term is also used for the fiberglass rod in some cables used to stiffen it to prevent kink.</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2" name="Picture 11">
            <a:extLst>
              <a:ext uri="{FF2B5EF4-FFF2-40B4-BE49-F238E27FC236}">
                <a16:creationId xmlns:a16="http://schemas.microsoft.com/office/drawing/2014/main" id="{CA345255-FADC-FA98-562F-1D475ED32738}"/>
              </a:ext>
            </a:extLst>
          </p:cNvPr>
          <p:cNvPicPr>
            <a:picLocks noChangeAspect="1"/>
          </p:cNvPicPr>
          <p:nvPr/>
        </p:nvPicPr>
        <p:blipFill>
          <a:blip r:embed="rId3"/>
          <a:stretch>
            <a:fillRect/>
          </a:stretch>
        </p:blipFill>
        <p:spPr>
          <a:xfrm>
            <a:off x="8899345" y="852165"/>
            <a:ext cx="2914141" cy="3200677"/>
          </a:xfrm>
          <a:prstGeom prst="rect">
            <a:avLst/>
          </a:prstGeom>
        </p:spPr>
      </p:pic>
      <p:pic>
        <p:nvPicPr>
          <p:cNvPr id="2" name="Picture 1">
            <a:extLst>
              <a:ext uri="{FF2B5EF4-FFF2-40B4-BE49-F238E27FC236}">
                <a16:creationId xmlns:a16="http://schemas.microsoft.com/office/drawing/2014/main" id="{1FBFEAFD-7802-A17F-BF84-DD543AA195FC}"/>
              </a:ext>
            </a:extLst>
          </p:cNvPr>
          <p:cNvPicPr>
            <a:picLocks noChangeAspect="1"/>
          </p:cNvPicPr>
          <p:nvPr/>
        </p:nvPicPr>
        <p:blipFill>
          <a:blip r:embed="rId4"/>
          <a:stretch>
            <a:fillRect/>
          </a:stretch>
        </p:blipFill>
        <p:spPr>
          <a:xfrm>
            <a:off x="3420768" y="3573870"/>
            <a:ext cx="3609145" cy="2932430"/>
          </a:xfrm>
          <a:prstGeom prst="rect">
            <a:avLst/>
          </a:prstGeom>
        </p:spPr>
      </p:pic>
    </p:spTree>
    <p:extLst>
      <p:ext uri="{BB962C8B-B14F-4D97-AF65-F5344CB8AC3E}">
        <p14:creationId xmlns:p14="http://schemas.microsoft.com/office/powerpoint/2010/main" val="3153177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389C9-E524-2190-C344-092A372E17D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7DEBE7B-B3F9-902A-00B3-554C8082F60B}"/>
              </a:ext>
            </a:extLst>
          </p:cNvPr>
          <p:cNvSpPr txBox="1"/>
          <p:nvPr/>
        </p:nvSpPr>
        <p:spPr>
          <a:xfrm>
            <a:off x="871869" y="935665"/>
            <a:ext cx="9813853" cy="4726487"/>
          </a:xfrm>
          <a:prstGeom prst="rect">
            <a:avLst/>
          </a:prstGeom>
          <a:noFill/>
        </p:spPr>
        <p:txBody>
          <a:bodyPr wrap="square">
            <a:spAutoFit/>
          </a:bodyPr>
          <a:lstStyle/>
          <a:p>
            <a:pPr marL="457200" marR="0" algn="ctr">
              <a:lnSpc>
                <a:spcPct val="107000"/>
              </a:lnSpc>
            </a:pPr>
            <a:r>
              <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HOW FIBER WORKS</a:t>
            </a:r>
            <a:endParaRPr lang="en-US" sz="1600"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The operation of an optical fiber is based on the principle of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total internal reflection</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Light reflects (bounces back) or refracts (alters its direction), depending on the angle at which it strikes a surface. This reflection is usually caused by creating a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higher refractive index in the core of the glass than in the surrounding cladding glass,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creating a “waveguide of sorts.” The refractive index of the core is increased by marginally modifying the composition of the core glass, generally by adding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small amounts of a dopant</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Typical values of refractive index are 1.47 for the core and 1.46 for the cladding.</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spcAft>
                <a:spcPts val="800"/>
              </a:spcAft>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Refraction; light changes direction, but without reflecting from a surface. Reflection: light bounces off of the surface and starts traveling abruptly in a very different direction. Total Internal Reflection: The speed of light is determined by the medium in which it is traveling. The index of refraction (</a:t>
            </a:r>
            <a:r>
              <a:rPr lang="en-US" sz="1400" kern="100" dirty="0" err="1">
                <a:effectLst/>
                <a:latin typeface="Avenir Next LT Pro" panose="020B0504020202020204" pitchFamily="34" charset="0"/>
                <a:ea typeface="Aptos" panose="020B0004020202020204" pitchFamily="34" charset="0"/>
                <a:cs typeface="Times New Roman" panose="02020603050405020304" pitchFamily="18" charset="0"/>
              </a:rPr>
              <a:t>ir</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for a material is expressed as the ratio of the speed of light in a vacuum (c) to the speed of light in the material (v), where </a:t>
            </a:r>
            <a:r>
              <a:rPr lang="en-US" sz="1400" kern="100" dirty="0" err="1">
                <a:effectLst/>
                <a:latin typeface="Avenir Next LT Pro" panose="020B0504020202020204" pitchFamily="34" charset="0"/>
                <a:ea typeface="Aptos" panose="020B0004020202020204" pitchFamily="34" charset="0"/>
                <a:cs typeface="Times New Roman" panose="02020603050405020304" pitchFamily="18" charset="0"/>
              </a:rPr>
              <a:t>ir</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 c/v. Values of </a:t>
            </a:r>
            <a:r>
              <a:rPr lang="en-US" sz="1400" kern="100" dirty="0" err="1">
                <a:effectLst/>
                <a:latin typeface="Avenir Next LT Pro" panose="020B0504020202020204" pitchFamily="34" charset="0"/>
                <a:ea typeface="Aptos" panose="020B0004020202020204" pitchFamily="34" charset="0"/>
                <a:cs typeface="Times New Roman" panose="02020603050405020304" pitchFamily="18" charset="0"/>
              </a:rPr>
              <a:t>ir</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are 1.47 for the core and 1.46 for the cladding. Light traveling across an interface from a higher refractive index medium (core) to a lower refractive index medium (cladding) will bend away from the normal. This has a pretty cool implication: at some angle, known as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the critical angle</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c light, traveling from a higher refractive index medium to a lower refractive index medium will be refracted at 90° - along the interface. If the light hits the cladding at any angle larger than this critical angle, it will not pass through at all. Instead, it will be reflected back into the core, a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process known as total internal reflection.</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So, light waves bend (refract) or bounce (reflect) when they meet the boundary between two materials with different indices of refraction. The angle at which the light strikes the boundary affects the amount and direction of light that is refracted or reflected. Oh, by the way, light reflected from a glass-air boundary is called a Fresnel reflection.</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51390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Rectangle 13">
            <a:extLst>
              <a:ext uri="{FF2B5EF4-FFF2-40B4-BE49-F238E27FC236}">
                <a16:creationId xmlns:a16="http://schemas.microsoft.com/office/drawing/2014/main" id="{864DE13E-58EB-4475-B79C-0D4FC6512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8DA123A4-F89E-364E-ED33-520A7A0AA2F7}"/>
              </a:ext>
            </a:extLst>
          </p:cNvPr>
          <p:cNvPicPr>
            <a:picLocks noChangeAspect="1"/>
          </p:cNvPicPr>
          <p:nvPr/>
        </p:nvPicPr>
        <p:blipFill>
          <a:blip r:embed="rId2"/>
          <a:stretch>
            <a:fillRect/>
          </a:stretch>
        </p:blipFill>
        <p:spPr>
          <a:xfrm>
            <a:off x="1263578" y="1660641"/>
            <a:ext cx="9664846" cy="3358534"/>
          </a:xfrm>
          <a:prstGeom prst="rect">
            <a:avLst/>
          </a:prstGeom>
        </p:spPr>
      </p:pic>
      <p:sp>
        <p:nvSpPr>
          <p:cNvPr id="3" name="Footer Placeholder 2">
            <a:extLst>
              <a:ext uri="{FF2B5EF4-FFF2-40B4-BE49-F238E27FC236}">
                <a16:creationId xmlns:a16="http://schemas.microsoft.com/office/drawing/2014/main" id="{66DBA815-FC5A-0946-2A69-81CE915321AE}"/>
              </a:ext>
            </a:extLst>
          </p:cNvPr>
          <p:cNvSpPr>
            <a:spLocks noGrp="1"/>
          </p:cNvSpPr>
          <p:nvPr>
            <p:ph type="ftr" sz="quarter" idx="11"/>
          </p:nvPr>
        </p:nvSpPr>
        <p:spPr>
          <a:xfrm>
            <a:off x="795528" y="6382512"/>
            <a:ext cx="6757416" cy="320040"/>
          </a:xfrm>
        </p:spPr>
        <p:txBody>
          <a:bodyPr vert="horz" lIns="91440" tIns="45720" rIns="91440" bIns="45720" rtlCol="0" anchor="ctr">
            <a:normAutofit/>
          </a:bodyPr>
          <a:lstStyle/>
          <a:p>
            <a:pPr algn="l"/>
            <a:endParaRPr lang="en-US" sz="1200" kern="1200">
              <a:solidFill>
                <a:schemeClr val="tx1">
                  <a:tint val="75000"/>
                </a:schemeClr>
              </a:solidFill>
              <a:latin typeface="+mn-lt"/>
              <a:ea typeface="+mn-ea"/>
              <a:cs typeface="+mn-cs"/>
            </a:endParaRPr>
          </a:p>
        </p:txBody>
      </p:sp>
    </p:spTree>
    <p:extLst>
      <p:ext uri="{BB962C8B-B14F-4D97-AF65-F5344CB8AC3E}">
        <p14:creationId xmlns:p14="http://schemas.microsoft.com/office/powerpoint/2010/main" val="3999289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37DBAB-F827-2952-B1EA-BAD46E68FDFD}"/>
              </a:ext>
            </a:extLst>
          </p:cNvPr>
          <p:cNvSpPr txBox="1"/>
          <p:nvPr/>
        </p:nvSpPr>
        <p:spPr>
          <a:xfrm>
            <a:off x="965367" y="153792"/>
            <a:ext cx="5467793" cy="6704208"/>
          </a:xfrm>
          <a:prstGeom prst="rect">
            <a:avLst/>
          </a:prstGeom>
          <a:noFill/>
        </p:spPr>
        <p:txBody>
          <a:bodyPr wrap="square">
            <a:spAutoFit/>
          </a:bodyPr>
          <a:lstStyle/>
          <a:p>
            <a:pPr marL="457200" marR="0" algn="r">
              <a:lnSpc>
                <a:spcPct val="107000"/>
              </a:lnSpc>
            </a:pPr>
            <a:r>
              <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FIBER TYPES </a:t>
            </a:r>
            <a:endParaRPr lang="en-US" sz="1600"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100" b="1" kern="100" dirty="0">
                <a:effectLst/>
                <a:latin typeface="Avenir Next LT Pro" panose="020B0504020202020204" pitchFamily="34" charset="0"/>
                <a:ea typeface="Aptos" panose="020B000402020202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The 'multi' in multi-mode comes from the fact that light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travels down the cable in multiple paths. Essentially, the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light beam is 'bounced' off the cladding as it travels down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the core. Multimode fiber has light traveling in the core in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many rays, called modes. It has a fairly large core (62.5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or 50 microns) and is used with LED sources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wavelengths of 850 and 1300 nm for slower local area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networks (LANs).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b="1" i="1" kern="100" dirty="0">
                <a:effectLst/>
                <a:highlight>
                  <a:srgbClr val="C0C0C0"/>
                </a:highlight>
                <a:latin typeface="Avenir Next LT Pro" panose="020B0504020202020204" pitchFamily="34" charset="0"/>
                <a:ea typeface="Aptos" panose="020B0004020202020204" pitchFamily="34" charset="0"/>
                <a:cs typeface="Times New Roman" panose="02020603050405020304" pitchFamily="18" charset="0"/>
              </a:rPr>
              <a:t>Step index multimode</a:t>
            </a:r>
            <a:r>
              <a:rPr lang="en-US" sz="1400" kern="100" dirty="0">
                <a:effectLst/>
                <a:highlight>
                  <a:srgbClr val="C0C0C0"/>
                </a:highlight>
                <a:latin typeface="Avenir Next LT Pro" panose="020B0504020202020204" pitchFamily="34" charset="0"/>
                <a:ea typeface="Aptos" panose="020B0004020202020204" pitchFamily="34" charset="0"/>
                <a:cs typeface="Times New Roman" panose="02020603050405020304" pitchFamily="18" charset="0"/>
              </a:rPr>
              <a:t>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was the first fiber design but is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too slow for most uses, due to the dispersion caused by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the different path lengths of the various modes. Step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index fiber is rare - only Plastic Optical Fibers (POFs)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uses a step index design today.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b="1" kern="100" dirty="0">
                <a:effectLst/>
                <a:highlight>
                  <a:srgbClr val="D3D3D3"/>
                </a:highlight>
                <a:latin typeface="Avenir Next LT Pro" panose="020B0504020202020204" pitchFamily="34" charset="0"/>
                <a:ea typeface="Aptos" panose="020B0004020202020204" pitchFamily="34" charset="0"/>
                <a:cs typeface="Times New Roman" panose="02020603050405020304" pitchFamily="18" charset="0"/>
              </a:rPr>
              <a:t>Graded index multimode</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fiber uses variations in the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composition of the glass in the core to compensate for the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different path lengths of the modes. It offers hundreds of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times more bandwidth than your step index fiber.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With Graded index MM, the refractive index of the core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gradually decreases farther from the center of the core.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The light rays traveling in the center, travel slower than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the rays on the outside.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The increased refraction in the center of the core slows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the speed of some light rays, allowing all the light rays to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reach the receiving end at approximately the same time.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The ray is continually redirected as the refractive index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changes.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100" kern="100" dirty="0">
                <a:effectLst/>
                <a:latin typeface="Avenir Next LT Pro" panose="020B0504020202020204" pitchFamily="34" charset="0"/>
                <a:ea typeface="Aptos" panose="020B0004020202020204" pitchFamily="34" charset="0"/>
                <a:cs typeface="Times New Roman" panose="02020603050405020304" pitchFamily="18" charset="0"/>
              </a:rPr>
              <a:t>.</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0782F15F-4292-9CED-7E71-0B69C50E8E94}"/>
              </a:ext>
            </a:extLst>
          </p:cNvPr>
          <p:cNvSpPr txBox="1"/>
          <p:nvPr/>
        </p:nvSpPr>
        <p:spPr>
          <a:xfrm>
            <a:off x="6094228" y="741061"/>
            <a:ext cx="6097772" cy="3952621"/>
          </a:xfrm>
          <a:prstGeom prst="rect">
            <a:avLst/>
          </a:prstGeom>
          <a:noFill/>
        </p:spPr>
        <p:txBody>
          <a:bodyPr wrap="square">
            <a:spAutoFit/>
          </a:bodyPr>
          <a:lstStyle/>
          <a:p>
            <a:pPr marL="457200" marR="0">
              <a:lnSpc>
                <a:spcPct val="107000"/>
              </a:lnSpc>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b="1" i="1" kern="100" dirty="0">
                <a:effectLst/>
                <a:highlight>
                  <a:srgbClr val="C0C0C0"/>
                </a:highlight>
                <a:latin typeface="Avenir Next LT Pro" panose="020B0504020202020204" pitchFamily="34" charset="0"/>
                <a:ea typeface="Aptos" panose="020B0004020202020204" pitchFamily="34" charset="0"/>
                <a:cs typeface="Times New Roman" panose="02020603050405020304" pitchFamily="18" charset="0"/>
              </a:rPr>
              <a:t>Single-mode fiber</a:t>
            </a:r>
            <a:r>
              <a:rPr lang="en-US" sz="1400" kern="100" dirty="0">
                <a:effectLst/>
                <a:highlight>
                  <a:srgbClr val="C0C0C0"/>
                </a:highlight>
                <a:latin typeface="Avenir Next LT Pro" panose="020B0504020202020204" pitchFamily="34" charset="0"/>
                <a:ea typeface="Aptos" panose="020B0004020202020204" pitchFamily="34" charset="0"/>
                <a:cs typeface="Times New Roman" panose="02020603050405020304" pitchFamily="18" charset="0"/>
              </a:rPr>
              <a:t>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shrinks the core down so small that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the light can only travel in one ray. This increases the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bandwidth to almost infinity.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It has a core of only about 9 microns or less. It is used for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telephony and CATV with laser sources at 1310 and 1550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nm.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While it might appear that multimode fibers have a higher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capacity because the are bigger, in fact the opposite is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true. Single-mode fibers are designed to maintain spatial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and spectral integrity of each optical signal over longer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distances, allowing more information to be transmitted.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Its tremendous information-carrying capacity and low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Intrinsic Loss have made single-mode fiber the ideal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transmission medium for longer-distance and higher</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bandwidth applications. Multimode fiber is used primarily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spcAft>
                <a:spcPts val="800"/>
              </a:spcAft>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in systems with short transmission distances of ± 2kilometers.</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02790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6E34258-328B-95ED-8B36-2A4419C8D190}"/>
              </a:ext>
            </a:extLst>
          </p:cNvPr>
          <p:cNvPicPr>
            <a:picLocks noChangeAspect="1"/>
          </p:cNvPicPr>
          <p:nvPr/>
        </p:nvPicPr>
        <p:blipFill>
          <a:blip r:embed="rId2"/>
          <a:stretch>
            <a:fillRect/>
          </a:stretch>
        </p:blipFill>
        <p:spPr>
          <a:xfrm>
            <a:off x="2862469" y="467138"/>
            <a:ext cx="6450495" cy="6003235"/>
          </a:xfrm>
          <a:prstGeom prst="rect">
            <a:avLst/>
          </a:prstGeom>
        </p:spPr>
      </p:pic>
    </p:spTree>
    <p:extLst>
      <p:ext uri="{BB962C8B-B14F-4D97-AF65-F5344CB8AC3E}">
        <p14:creationId xmlns:p14="http://schemas.microsoft.com/office/powerpoint/2010/main" val="928876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35EED4-F1EE-F3E8-7298-4B67B4D331C7}"/>
              </a:ext>
            </a:extLst>
          </p:cNvPr>
          <p:cNvSpPr>
            <a:spLocks noGrp="1"/>
          </p:cNvSpPr>
          <p:nvPr>
            <p:ph type="title"/>
          </p:nvPr>
        </p:nvSpPr>
        <p:spPr>
          <a:xfrm>
            <a:off x="1028700" y="1967266"/>
            <a:ext cx="2628900" cy="2547257"/>
          </a:xfrm>
          <a:noFill/>
        </p:spPr>
        <p:txBody>
          <a:bodyPr anchor="ctr">
            <a:normAutofit fontScale="90000"/>
          </a:bodyPr>
          <a:lstStyle/>
          <a:p>
            <a:pPr algn="ctr"/>
            <a:r>
              <a:rPr lang="en-US" sz="3600" dirty="0">
                <a:solidFill>
                  <a:srgbClr val="FFFFFF"/>
                </a:solidFill>
              </a:rPr>
              <a:t>Differences between </a:t>
            </a:r>
            <a:r>
              <a:rPr lang="en-US" sz="3600" dirty="0" err="1">
                <a:solidFill>
                  <a:srgbClr val="FFFFFF"/>
                </a:solidFill>
              </a:rPr>
              <a:t>singlemode</a:t>
            </a:r>
            <a:r>
              <a:rPr lang="en-US" sz="3600" dirty="0">
                <a:solidFill>
                  <a:srgbClr val="FFFFFF"/>
                </a:solidFill>
              </a:rPr>
              <a:t> and multimode fiber optics</a:t>
            </a:r>
          </a:p>
        </p:txBody>
      </p:sp>
      <p:pic>
        <p:nvPicPr>
          <p:cNvPr id="5" name="Picture 4">
            <a:extLst>
              <a:ext uri="{FF2B5EF4-FFF2-40B4-BE49-F238E27FC236}">
                <a16:creationId xmlns:a16="http://schemas.microsoft.com/office/drawing/2014/main" id="{24ADA266-1CA3-2F17-3D9C-FBE4E87F5512}"/>
              </a:ext>
            </a:extLst>
          </p:cNvPr>
          <p:cNvPicPr>
            <a:picLocks noChangeAspect="1"/>
          </p:cNvPicPr>
          <p:nvPr/>
        </p:nvPicPr>
        <p:blipFill>
          <a:blip r:embed="rId2"/>
          <a:stretch>
            <a:fillRect/>
          </a:stretch>
        </p:blipFill>
        <p:spPr>
          <a:xfrm>
            <a:off x="4216525" y="1360714"/>
            <a:ext cx="7627131" cy="3547055"/>
          </a:xfrm>
          <a:prstGeom prst="rect">
            <a:avLst/>
          </a:prstGeom>
        </p:spPr>
      </p:pic>
      <p:sp>
        <p:nvSpPr>
          <p:cNvPr id="3" name="Footer Placeholder 2">
            <a:extLst>
              <a:ext uri="{FF2B5EF4-FFF2-40B4-BE49-F238E27FC236}">
                <a16:creationId xmlns:a16="http://schemas.microsoft.com/office/drawing/2014/main" id="{A46CF87F-560B-59D0-046F-1BD5F2BFAC99}"/>
              </a:ext>
            </a:extLst>
          </p:cNvPr>
          <p:cNvSpPr>
            <a:spLocks noGrp="1"/>
          </p:cNvSpPr>
          <p:nvPr>
            <p:ph type="ftr" sz="quarter" idx="11"/>
          </p:nvPr>
        </p:nvSpPr>
        <p:spPr>
          <a:xfrm>
            <a:off x="1028700" y="6356350"/>
            <a:ext cx="6210300" cy="365125"/>
          </a:xfrm>
        </p:spPr>
        <p:txBody>
          <a:bodyPr>
            <a:normAutofit/>
          </a:bodyPr>
          <a:lstStyle/>
          <a:p>
            <a:pPr algn="l"/>
            <a:endParaRPr lang="en-NG">
              <a:solidFill>
                <a:schemeClr val="tx1">
                  <a:alpha val="80000"/>
                </a:schemeClr>
              </a:solidFill>
            </a:endParaRPr>
          </a:p>
        </p:txBody>
      </p:sp>
    </p:spTree>
    <p:extLst>
      <p:ext uri="{BB962C8B-B14F-4D97-AF65-F5344CB8AC3E}">
        <p14:creationId xmlns:p14="http://schemas.microsoft.com/office/powerpoint/2010/main" val="12690906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E3D149F-0F69-3442-4FEB-CDE1B1893FC1}"/>
              </a:ext>
            </a:extLst>
          </p:cNvPr>
          <p:cNvSpPr txBox="1"/>
          <p:nvPr/>
        </p:nvSpPr>
        <p:spPr>
          <a:xfrm>
            <a:off x="981488" y="1270388"/>
            <a:ext cx="9941616" cy="4504054"/>
          </a:xfrm>
          <a:prstGeom prst="rect">
            <a:avLst/>
          </a:prstGeom>
          <a:noFill/>
        </p:spPr>
        <p:txBody>
          <a:bodyPr wrap="square">
            <a:spAutoFit/>
          </a:bodyPr>
          <a:lstStyle/>
          <a:p>
            <a:pPr marL="457200" marR="0" algn="ctr">
              <a:lnSpc>
                <a:spcPct val="107000"/>
              </a:lnSpc>
            </a:pPr>
            <a:r>
              <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ATTENUATION</a:t>
            </a:r>
            <a:r>
              <a:rPr lang="en-US" sz="1600" b="1" kern="100" dirty="0">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 </a:t>
            </a:r>
            <a:endParaRPr lang="en-US" sz="1600" kern="100" dirty="0">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600" kern="100" dirty="0">
                <a:effectLst/>
                <a:ea typeface="Aptos" panose="020B0004020202020204" pitchFamily="34" charset="0"/>
                <a:cs typeface="Times New Roman" panose="02020603050405020304" pitchFamily="18" charset="0"/>
              </a:rPr>
              <a:t>Attenuation is the reduction of signal strength or light power over the length of the light-carrying medium. Fiber attenuation is measured in decibels per kilometer (dB/km). Several different factors cause attenuation but primarily </a:t>
            </a:r>
            <a:r>
              <a:rPr lang="en-US" sz="1600" b="1" i="1" kern="100" dirty="0">
                <a:effectLst/>
                <a:ea typeface="Aptos" panose="020B0004020202020204" pitchFamily="34" charset="0"/>
                <a:cs typeface="Times New Roman" panose="02020603050405020304" pitchFamily="18" charset="0"/>
              </a:rPr>
              <a:t>scattering and absorption.</a:t>
            </a:r>
            <a:r>
              <a:rPr lang="en-US" sz="1600" kern="100" dirty="0">
                <a:effectLst/>
                <a:ea typeface="Aptos" panose="020B0004020202020204" pitchFamily="34" charset="0"/>
                <a:cs typeface="Times New Roman" panose="02020603050405020304" pitchFamily="18" charset="0"/>
              </a:rPr>
              <a:t>  </a:t>
            </a:r>
          </a:p>
          <a:p>
            <a:pPr marL="457200" marR="0">
              <a:lnSpc>
                <a:spcPct val="107000"/>
              </a:lnSpc>
              <a:spcAft>
                <a:spcPts val="800"/>
              </a:spcAft>
            </a:pPr>
            <a:r>
              <a:rPr lang="en-US" sz="1600" kern="100" dirty="0">
                <a:effectLst/>
                <a:ea typeface="Aptos" panose="020B0004020202020204" pitchFamily="34" charset="0"/>
                <a:cs typeface="Times New Roman" panose="02020603050405020304" pitchFamily="18" charset="0"/>
              </a:rPr>
              <a:t>• </a:t>
            </a:r>
            <a:r>
              <a:rPr lang="en-US" sz="1600" b="1" kern="100" dirty="0">
                <a:effectLst/>
                <a:ea typeface="Aptos" panose="020B0004020202020204" pitchFamily="34" charset="0"/>
                <a:cs typeface="Times New Roman" panose="02020603050405020304" pitchFamily="18" charset="0"/>
              </a:rPr>
              <a:t>Rayleigh scattering </a:t>
            </a:r>
            <a:r>
              <a:rPr lang="en-US" sz="1600" kern="100" dirty="0">
                <a:effectLst/>
                <a:ea typeface="Aptos" panose="020B0004020202020204" pitchFamily="34" charset="0"/>
                <a:cs typeface="Times New Roman" panose="02020603050405020304" pitchFamily="18" charset="0"/>
              </a:rPr>
              <a:t>is the largest cause (± 96%) of attenuation in optical fiber. It occurs when light collides with individual atoms in the glass, which knocks it off its original course.  </a:t>
            </a:r>
          </a:p>
          <a:p>
            <a:pPr marL="457200" marR="0">
              <a:lnSpc>
                <a:spcPct val="107000"/>
              </a:lnSpc>
            </a:pPr>
            <a:r>
              <a:rPr lang="en-US" sz="1600" kern="100" dirty="0">
                <a:effectLst/>
                <a:ea typeface="Aptos" panose="020B0004020202020204" pitchFamily="34" charset="0"/>
                <a:cs typeface="Times New Roman" panose="02020603050405020304" pitchFamily="18" charset="0"/>
              </a:rPr>
              <a:t>• </a:t>
            </a:r>
            <a:r>
              <a:rPr lang="en-US" sz="1600" b="1" kern="100" dirty="0">
                <a:effectLst/>
                <a:ea typeface="Aptos" panose="020B0004020202020204" pitchFamily="34" charset="0"/>
                <a:cs typeface="Times New Roman" panose="02020603050405020304" pitchFamily="18" charset="0"/>
              </a:rPr>
              <a:t>Absorption</a:t>
            </a:r>
            <a:r>
              <a:rPr lang="en-US" sz="1600" kern="100" dirty="0">
                <a:effectLst/>
                <a:ea typeface="Aptos" panose="020B0004020202020204" pitchFamily="34" charset="0"/>
                <a:cs typeface="Times New Roman" panose="02020603050405020304" pitchFamily="18" charset="0"/>
              </a:rPr>
              <a:t> accounts for 3 to 5% of fiber attenuation - caused by light being absorbed by </a:t>
            </a:r>
          </a:p>
          <a:p>
            <a:pPr marL="457200" marR="0">
              <a:lnSpc>
                <a:spcPct val="107000"/>
              </a:lnSpc>
            </a:pPr>
            <a:r>
              <a:rPr lang="en-US" sz="1600" kern="100" dirty="0">
                <a:effectLst/>
                <a:ea typeface="Aptos" panose="020B0004020202020204" pitchFamily="34" charset="0"/>
                <a:cs typeface="Times New Roman" panose="02020603050405020304" pitchFamily="18" charset="0"/>
              </a:rPr>
              <a:t>residual materials, such as metals or water ions, within the fiber core and inner cladding. It is these water ions that cause the “water peak” region on the attenuation curve. </a:t>
            </a:r>
          </a:p>
          <a:p>
            <a:pPr marL="457200" marR="0">
              <a:lnSpc>
                <a:spcPct val="107000"/>
              </a:lnSpc>
            </a:pPr>
            <a:r>
              <a:rPr lang="en-US" sz="1600" b="1" kern="100" dirty="0">
                <a:effectLst/>
                <a:ea typeface="Aptos" panose="020B0004020202020204" pitchFamily="34" charset="0"/>
                <a:cs typeface="Times New Roman" panose="02020603050405020304" pitchFamily="18" charset="0"/>
              </a:rPr>
              <a:t>• Light leakage </a:t>
            </a:r>
            <a:r>
              <a:rPr lang="en-US" sz="1600" kern="100" dirty="0">
                <a:effectLst/>
                <a:ea typeface="Aptos" panose="020B0004020202020204" pitchFamily="34" charset="0"/>
                <a:cs typeface="Times New Roman" panose="02020603050405020304" pitchFamily="18" charset="0"/>
              </a:rPr>
              <a:t>due to bending, splices, connectors, or other outside forces are other factors resulting in attenuation. </a:t>
            </a:r>
          </a:p>
          <a:p>
            <a:pPr marL="457200" marR="0">
              <a:lnSpc>
                <a:spcPct val="107000"/>
              </a:lnSpc>
            </a:pPr>
            <a:r>
              <a:rPr lang="en-US" sz="1600" kern="100" dirty="0">
                <a:effectLst/>
                <a:ea typeface="Aptos" panose="020B0004020202020204" pitchFamily="34" charset="0"/>
                <a:cs typeface="Times New Roman" panose="02020603050405020304" pitchFamily="18" charset="0"/>
              </a:rPr>
              <a:t>The ranges of wavelengths at which the fiber operates best are as follows: Each range is known as an </a:t>
            </a:r>
            <a:r>
              <a:rPr lang="en-US" sz="1600" b="1" kern="100" dirty="0">
                <a:effectLst/>
                <a:ea typeface="Aptos" panose="020B0004020202020204" pitchFamily="34" charset="0"/>
                <a:cs typeface="Times New Roman" panose="02020603050405020304" pitchFamily="18" charset="0"/>
              </a:rPr>
              <a:t>operating window</a:t>
            </a:r>
            <a:r>
              <a:rPr lang="en-US" sz="1600" kern="100" dirty="0">
                <a:effectLst/>
                <a:ea typeface="Aptos" panose="020B0004020202020204" pitchFamily="34" charset="0"/>
                <a:cs typeface="Times New Roman" panose="02020603050405020304" pitchFamily="18" charset="0"/>
              </a:rPr>
              <a:t>.  </a:t>
            </a:r>
          </a:p>
          <a:p>
            <a:pPr marL="457200" marR="0">
              <a:lnSpc>
                <a:spcPct val="107000"/>
              </a:lnSpc>
            </a:pPr>
            <a:r>
              <a:rPr lang="en-US" sz="1600" kern="100" dirty="0">
                <a:effectLst/>
                <a:ea typeface="Aptos" panose="020B0004020202020204" pitchFamily="34" charset="0"/>
                <a:cs typeface="Times New Roman" panose="02020603050405020304" pitchFamily="18" charset="0"/>
              </a:rPr>
              <a:t>• </a:t>
            </a:r>
            <a:r>
              <a:rPr lang="en-US" sz="1600" b="1" kern="100" dirty="0">
                <a:effectLst/>
                <a:ea typeface="Aptos" panose="020B0004020202020204" pitchFamily="34" charset="0"/>
                <a:cs typeface="Times New Roman" panose="02020603050405020304" pitchFamily="18" charset="0"/>
              </a:rPr>
              <a:t>Lasers</a:t>
            </a:r>
            <a:r>
              <a:rPr lang="en-US" sz="1600" kern="100" dirty="0">
                <a:effectLst/>
                <a:ea typeface="Aptos" panose="020B0004020202020204" pitchFamily="34" charset="0"/>
                <a:cs typeface="Times New Roman" panose="02020603050405020304" pitchFamily="18" charset="0"/>
              </a:rPr>
              <a:t> are usually used at 1310 or 1550 nm, for single-mode applications.  </a:t>
            </a:r>
          </a:p>
          <a:p>
            <a:pPr marL="457200" marR="0">
              <a:lnSpc>
                <a:spcPct val="107000"/>
              </a:lnSpc>
              <a:spcAft>
                <a:spcPts val="800"/>
              </a:spcAft>
            </a:pPr>
            <a:r>
              <a:rPr lang="en-US" sz="1600" kern="100" dirty="0">
                <a:effectLst/>
                <a:ea typeface="Aptos" panose="020B0004020202020204" pitchFamily="34" charset="0"/>
                <a:cs typeface="Times New Roman" panose="02020603050405020304" pitchFamily="18" charset="0"/>
              </a:rPr>
              <a:t>• On the other hand,</a:t>
            </a:r>
            <a:r>
              <a:rPr lang="en-US" sz="1600" b="1" kern="100" dirty="0">
                <a:effectLst/>
                <a:ea typeface="Aptos" panose="020B0004020202020204" pitchFamily="34" charset="0"/>
                <a:cs typeface="Times New Roman" panose="02020603050405020304" pitchFamily="18" charset="0"/>
              </a:rPr>
              <a:t> LEDs </a:t>
            </a:r>
            <a:r>
              <a:rPr lang="en-US" sz="1600" kern="100" dirty="0">
                <a:effectLst/>
                <a:ea typeface="Aptos" panose="020B0004020202020204" pitchFamily="34" charset="0"/>
                <a:cs typeface="Times New Roman" panose="02020603050405020304" pitchFamily="18" charset="0"/>
              </a:rPr>
              <a:t>are used at 850 or 1300nm, making them useful for multimode fiber. </a:t>
            </a:r>
          </a:p>
          <a:p>
            <a:pPr marL="457200" marR="0">
              <a:lnSpc>
                <a:spcPct val="107000"/>
              </a:lnSpc>
              <a:spcAft>
                <a:spcPts val="80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46677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E53BE40-857E-D067-C09D-F9CEF69FC9A3}"/>
              </a:ext>
            </a:extLst>
          </p:cNvPr>
          <p:cNvSpPr txBox="1"/>
          <p:nvPr/>
        </p:nvSpPr>
        <p:spPr>
          <a:xfrm>
            <a:off x="646043" y="864705"/>
            <a:ext cx="5631187" cy="2176237"/>
          </a:xfrm>
          <a:prstGeom prst="rect">
            <a:avLst/>
          </a:prstGeom>
          <a:noFill/>
        </p:spPr>
        <p:txBody>
          <a:bodyPr wrap="square">
            <a:spAutoFit/>
          </a:bodyPr>
          <a:lstStyle/>
          <a:p>
            <a:pPr marL="457200" marR="0" algn="ctr">
              <a:lnSpc>
                <a:spcPct val="107000"/>
              </a:lnSpc>
            </a:pPr>
            <a:r>
              <a:rPr lang="en-US"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Absorption and Scattering: </a:t>
            </a:r>
            <a:endParaRPr lang="en-US"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Absorption</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is caused by materials in the glass fiber absorbing light at certain wavelengths, especially with any water left in the glass after processing.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Scattering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is a much </a:t>
            </a:r>
            <a:r>
              <a:rPr lang="en-US" sz="1400" i="1" kern="100" dirty="0">
                <a:effectLst/>
                <a:latin typeface="Avenir Next LT Pro" panose="020B0504020202020204" pitchFamily="34" charset="0"/>
                <a:ea typeface="Aptos" panose="020B0004020202020204" pitchFamily="34" charset="0"/>
                <a:cs typeface="Times New Roman" panose="02020603050405020304" pitchFamily="18" charset="0"/>
              </a:rPr>
              <a:t>bigge</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r problem, caused by light hitting molecules which knocks them off their original course. Scattering is much lower at longer wavelengths, so using the longest wavelengths of light to transmit signals makes sense.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spcAft>
                <a:spcPts val="800"/>
              </a:spcAft>
            </a:pPr>
            <a:r>
              <a:rPr lang="en-US" sz="1100" kern="100" dirty="0">
                <a:effectLst/>
                <a:latin typeface="Avenir Next LT Pro" panose="020B0504020202020204" pitchFamily="34" charset="0"/>
                <a:ea typeface="Aptos" panose="020B000402020202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4A8976C2-C1D2-C7DF-9BF5-DD8387E9E985}"/>
              </a:ext>
            </a:extLst>
          </p:cNvPr>
          <p:cNvPicPr>
            <a:picLocks noChangeAspect="1"/>
          </p:cNvPicPr>
          <p:nvPr/>
        </p:nvPicPr>
        <p:blipFill>
          <a:blip r:embed="rId2"/>
          <a:stretch>
            <a:fillRect/>
          </a:stretch>
        </p:blipFill>
        <p:spPr>
          <a:xfrm>
            <a:off x="6277230" y="1235051"/>
            <a:ext cx="5268727" cy="4546277"/>
          </a:xfrm>
          <a:prstGeom prst="rect">
            <a:avLst/>
          </a:prstGeom>
        </p:spPr>
      </p:pic>
    </p:spTree>
    <p:extLst>
      <p:ext uri="{BB962C8B-B14F-4D97-AF65-F5344CB8AC3E}">
        <p14:creationId xmlns:p14="http://schemas.microsoft.com/office/powerpoint/2010/main" val="35045321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B677AB5-8C5C-4D95-DBA9-E82AA606C966}"/>
              </a:ext>
            </a:extLst>
          </p:cNvPr>
          <p:cNvSpPr txBox="1"/>
          <p:nvPr/>
        </p:nvSpPr>
        <p:spPr>
          <a:xfrm>
            <a:off x="1351721" y="887995"/>
            <a:ext cx="9153939" cy="5615576"/>
          </a:xfrm>
          <a:prstGeom prst="rect">
            <a:avLst/>
          </a:prstGeom>
          <a:noFill/>
        </p:spPr>
        <p:txBody>
          <a:bodyPr wrap="square">
            <a:spAutoFit/>
          </a:bodyPr>
          <a:lstStyle/>
          <a:p>
            <a:pPr marL="457200" marR="0" algn="ctr">
              <a:lnSpc>
                <a:spcPct val="107000"/>
              </a:lnSpc>
            </a:pPr>
            <a:r>
              <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DISPERSION</a:t>
            </a:r>
            <a:r>
              <a:rPr lang="en-US" sz="1400" b="1" kern="100" dirty="0">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 </a:t>
            </a:r>
            <a:endParaRPr lang="en-US" sz="1400" kern="100" dirty="0">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Note</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Dispersion is not a loss of light; it's a distortion of the signal. Thus, dispersion and attenuation are two very different and unrelated problems: Attenuation is a loss of light, while dispersion is a distortion of the light signals. There are two types of dispersion in optical fibers:</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1. Modal dispersion</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(pulse spreading) (Found only in multimode fibers) Have a look at the illustration of a step-index multimode fiber. You will see that the rays of light enter the fiber with different angles to the fiber axis, up to the fiber's acceptance angle (numerical aperture). Rays that enter with a shallower angle travel by a more direct approximation and arrive sooner than those enter at steeper angles (which reflect many more times off the core/cladding boundaries of the fiber). The arrival of different modes of the light at different times is called Modal Dispersion. Graded-index multimode fiber was designed to compensate for this by making the outer parts of the core a lower index of refraction than the inner parts of the core, the higher order modes speed up as they go away from the center of the core, compensating for their longer path lengths. But in real life, the index profile is a piecewise zero-zero-dispersion and all modes are not perfectly transmitted, allowing for some modal dispersion.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2. Chromatic Dispersion</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(Present in both multi and single-mode fibers). The sum of material dispersion and waveguide dispersion. a. Material dispersion is caused by the variation in refractive index of the glass in the fiber. b. Waveguide dispersion occurs in single-mode fiber due to the difference in the speed of the signal between the core and the cladding. Chromatic dispersion is a bigger problem with LEDs (used in multimode fiber), which have broad spectral outputs, unlike lasers that concentrate most of their light in a narrow spectral range. Chromatic dispersion occurs with LEDs because much of the power is away from the zero dispersion wavelength of the fiber. Single-mode fiber can also suffer from chromatic dispersion, as the same design and manufacturing compromises occur in optimizing single-mode fiber for transmission at a particular wavelength. Although lasers have very narrow spectral widths, single-mode fiber can also suffer disruptive chromatic dispersion over very long fiber optic runs.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99585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9EA4BD9-491A-EB23-EF03-FE88C878D91D}"/>
              </a:ext>
            </a:extLst>
          </p:cNvPr>
          <p:cNvPicPr>
            <a:picLocks noChangeAspect="1"/>
          </p:cNvPicPr>
          <p:nvPr/>
        </p:nvPicPr>
        <p:blipFill>
          <a:blip r:embed="rId2"/>
          <a:stretch>
            <a:fillRect/>
          </a:stretch>
        </p:blipFill>
        <p:spPr>
          <a:xfrm>
            <a:off x="3345286" y="643467"/>
            <a:ext cx="5501427" cy="5571066"/>
          </a:xfrm>
          <a:prstGeom prst="rect">
            <a:avLst/>
          </a:prstGeom>
        </p:spPr>
      </p:pic>
    </p:spTree>
    <p:extLst>
      <p:ext uri="{BB962C8B-B14F-4D97-AF65-F5344CB8AC3E}">
        <p14:creationId xmlns:p14="http://schemas.microsoft.com/office/powerpoint/2010/main" val="4257781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 name="Line">
            <a:extLst>
              <a:ext uri="{FF2B5EF4-FFF2-40B4-BE49-F238E27FC236}">
                <a16:creationId xmlns:a16="http://schemas.microsoft.com/office/drawing/2014/main" id="{E5626F9D-3FDE-4DBF-9BC5-BE25FBC92459}"/>
              </a:ext>
            </a:extLst>
          </p:cNvPr>
          <p:cNvSpPr/>
          <p:nvPr/>
        </p:nvSpPr>
        <p:spPr>
          <a:xfrm flipV="1">
            <a:off x="4346851" y="799438"/>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dirty="0">
              <a:solidFill>
                <a:srgbClr val="3D4251"/>
              </a:solidFill>
              <a:latin typeface="Lato"/>
            </a:endParaRPr>
          </a:p>
        </p:txBody>
      </p:sp>
      <p:sp>
        <p:nvSpPr>
          <p:cNvPr id="69" name="Line">
            <a:extLst>
              <a:ext uri="{FF2B5EF4-FFF2-40B4-BE49-F238E27FC236}">
                <a16:creationId xmlns:a16="http://schemas.microsoft.com/office/drawing/2014/main" id="{383EDCC7-7CA6-483C-8FF6-B2C633B77C5A}"/>
              </a:ext>
            </a:extLst>
          </p:cNvPr>
          <p:cNvSpPr/>
          <p:nvPr/>
        </p:nvSpPr>
        <p:spPr>
          <a:xfrm flipV="1">
            <a:off x="7279737" y="489596"/>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dirty="0">
              <a:solidFill>
                <a:srgbClr val="3D4251"/>
              </a:solidFill>
              <a:latin typeface="Lato"/>
            </a:endParaRPr>
          </a:p>
        </p:txBody>
      </p:sp>
      <p:sp>
        <p:nvSpPr>
          <p:cNvPr id="68" name="Line">
            <a:extLst>
              <a:ext uri="{FF2B5EF4-FFF2-40B4-BE49-F238E27FC236}">
                <a16:creationId xmlns:a16="http://schemas.microsoft.com/office/drawing/2014/main" id="{B13A6046-EB43-4329-A4DA-5B2C819CC3EF}"/>
              </a:ext>
            </a:extLst>
          </p:cNvPr>
          <p:cNvSpPr/>
          <p:nvPr/>
        </p:nvSpPr>
        <p:spPr>
          <a:xfrm flipV="1">
            <a:off x="3799344" y="5327955"/>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dirty="0">
              <a:solidFill>
                <a:srgbClr val="3D4251"/>
              </a:solidFill>
              <a:latin typeface="Lato"/>
            </a:endParaRPr>
          </a:p>
        </p:txBody>
      </p:sp>
      <p:sp>
        <p:nvSpPr>
          <p:cNvPr id="15" name="Freeform: Shape 14">
            <a:extLst>
              <a:ext uri="{FF2B5EF4-FFF2-40B4-BE49-F238E27FC236}">
                <a16:creationId xmlns:a16="http://schemas.microsoft.com/office/drawing/2014/main" id="{CEF37CF6-0F0C-44FD-971D-48E4EBB8CBF7}"/>
              </a:ext>
            </a:extLst>
          </p:cNvPr>
          <p:cNvSpPr/>
          <p:nvPr/>
        </p:nvSpPr>
        <p:spPr>
          <a:xfrm>
            <a:off x="8941703" y="-13648"/>
            <a:ext cx="3291152" cy="2793402"/>
          </a:xfrm>
          <a:custGeom>
            <a:avLst/>
            <a:gdLst>
              <a:gd name="connsiteX0" fmla="*/ 0 w 6039853"/>
              <a:gd name="connsiteY0" fmla="*/ 0 h 6327927"/>
              <a:gd name="connsiteX1" fmla="*/ 2502569 w 6039853"/>
              <a:gd name="connsiteY1" fmla="*/ 1925053 h 6327927"/>
              <a:gd name="connsiteX2" fmla="*/ 2671011 w 6039853"/>
              <a:gd name="connsiteY2" fmla="*/ 4932948 h 6327927"/>
              <a:gd name="connsiteX3" fmla="*/ 6039853 w 6039853"/>
              <a:gd name="connsiteY3" fmla="*/ 6304548 h 6327927"/>
              <a:gd name="connsiteX4" fmla="*/ 5967664 w 6039853"/>
              <a:gd name="connsiteY4" fmla="*/ 0 h 6327927"/>
              <a:gd name="connsiteX5" fmla="*/ 0 w 6039853"/>
              <a:gd name="connsiteY5" fmla="*/ 0 h 6327927"/>
              <a:gd name="connsiteX0" fmla="*/ 0 w 6039853"/>
              <a:gd name="connsiteY0" fmla="*/ 0 h 6327927"/>
              <a:gd name="connsiteX1" fmla="*/ 2502569 w 6039853"/>
              <a:gd name="connsiteY1" fmla="*/ 1925053 h 6327927"/>
              <a:gd name="connsiteX2" fmla="*/ 2671011 w 6039853"/>
              <a:gd name="connsiteY2" fmla="*/ 4932948 h 6327927"/>
              <a:gd name="connsiteX3" fmla="*/ 6039853 w 6039853"/>
              <a:gd name="connsiteY3" fmla="*/ 6304548 h 6327927"/>
              <a:gd name="connsiteX4" fmla="*/ 5967664 w 6039853"/>
              <a:gd name="connsiteY4" fmla="*/ 0 h 6327927"/>
              <a:gd name="connsiteX5" fmla="*/ 0 w 6039853"/>
              <a:gd name="connsiteY5" fmla="*/ 0 h 6327927"/>
              <a:gd name="connsiteX0" fmla="*/ 0 w 6039853"/>
              <a:gd name="connsiteY0" fmla="*/ 0 h 6327927"/>
              <a:gd name="connsiteX1" fmla="*/ 2502569 w 6039853"/>
              <a:gd name="connsiteY1" fmla="*/ 1925053 h 6327927"/>
              <a:gd name="connsiteX2" fmla="*/ 2839453 w 6039853"/>
              <a:gd name="connsiteY2" fmla="*/ 4932948 h 6327927"/>
              <a:gd name="connsiteX3" fmla="*/ 6039853 w 6039853"/>
              <a:gd name="connsiteY3" fmla="*/ 6304548 h 6327927"/>
              <a:gd name="connsiteX4" fmla="*/ 5967664 w 6039853"/>
              <a:gd name="connsiteY4" fmla="*/ 0 h 6327927"/>
              <a:gd name="connsiteX5" fmla="*/ 0 w 6039853"/>
              <a:gd name="connsiteY5" fmla="*/ 0 h 6327927"/>
              <a:gd name="connsiteX0" fmla="*/ 0 w 6039853"/>
              <a:gd name="connsiteY0" fmla="*/ 0 h 6327927"/>
              <a:gd name="connsiteX1" fmla="*/ 2502569 w 6039853"/>
              <a:gd name="connsiteY1" fmla="*/ 1925053 h 6327927"/>
              <a:gd name="connsiteX2" fmla="*/ 2839453 w 6039853"/>
              <a:gd name="connsiteY2" fmla="*/ 4932948 h 6327927"/>
              <a:gd name="connsiteX3" fmla="*/ 6039853 w 6039853"/>
              <a:gd name="connsiteY3" fmla="*/ 6304548 h 6327927"/>
              <a:gd name="connsiteX4" fmla="*/ 5967664 w 6039853"/>
              <a:gd name="connsiteY4" fmla="*/ 0 h 6327927"/>
              <a:gd name="connsiteX5" fmla="*/ 0 w 6039853"/>
              <a:gd name="connsiteY5" fmla="*/ 0 h 6327927"/>
              <a:gd name="connsiteX0" fmla="*/ 0 w 6039853"/>
              <a:gd name="connsiteY0" fmla="*/ 0 h 6354071"/>
              <a:gd name="connsiteX1" fmla="*/ 2502569 w 6039853"/>
              <a:gd name="connsiteY1" fmla="*/ 1925053 h 6354071"/>
              <a:gd name="connsiteX2" fmla="*/ 2839453 w 6039853"/>
              <a:gd name="connsiteY2" fmla="*/ 4932948 h 6354071"/>
              <a:gd name="connsiteX3" fmla="*/ 6039853 w 6039853"/>
              <a:gd name="connsiteY3" fmla="*/ 6304548 h 6354071"/>
              <a:gd name="connsiteX4" fmla="*/ 5967664 w 6039853"/>
              <a:gd name="connsiteY4" fmla="*/ 0 h 6354071"/>
              <a:gd name="connsiteX5" fmla="*/ 0 w 6039853"/>
              <a:gd name="connsiteY5" fmla="*/ 0 h 6354071"/>
              <a:gd name="connsiteX0" fmla="*/ 0 w 6039853"/>
              <a:gd name="connsiteY0" fmla="*/ 0 h 6354071"/>
              <a:gd name="connsiteX1" fmla="*/ 2502569 w 6039853"/>
              <a:gd name="connsiteY1" fmla="*/ 1925053 h 6354071"/>
              <a:gd name="connsiteX2" fmla="*/ 2839453 w 6039853"/>
              <a:gd name="connsiteY2" fmla="*/ 4932948 h 6354071"/>
              <a:gd name="connsiteX3" fmla="*/ 6039853 w 6039853"/>
              <a:gd name="connsiteY3" fmla="*/ 6304548 h 6354071"/>
              <a:gd name="connsiteX4" fmla="*/ 6005764 w 6039853"/>
              <a:gd name="connsiteY4" fmla="*/ 0 h 6354071"/>
              <a:gd name="connsiteX5" fmla="*/ 0 w 6039853"/>
              <a:gd name="connsiteY5" fmla="*/ 0 h 6354071"/>
              <a:gd name="connsiteX0" fmla="*/ 0 w 6005764"/>
              <a:gd name="connsiteY0" fmla="*/ 0 h 6290613"/>
              <a:gd name="connsiteX1" fmla="*/ 2502569 w 6005764"/>
              <a:gd name="connsiteY1" fmla="*/ 1925053 h 6290613"/>
              <a:gd name="connsiteX2" fmla="*/ 2839453 w 6005764"/>
              <a:gd name="connsiteY2" fmla="*/ 4932948 h 6290613"/>
              <a:gd name="connsiteX3" fmla="*/ 6001753 w 6005764"/>
              <a:gd name="connsiteY3" fmla="*/ 6266448 h 6290613"/>
              <a:gd name="connsiteX4" fmla="*/ 6005764 w 6005764"/>
              <a:gd name="connsiteY4" fmla="*/ 0 h 6290613"/>
              <a:gd name="connsiteX5" fmla="*/ 0 w 6005764"/>
              <a:gd name="connsiteY5" fmla="*/ 0 h 6290613"/>
              <a:gd name="connsiteX0" fmla="*/ 0 w 6005764"/>
              <a:gd name="connsiteY0" fmla="*/ 0 h 6300010"/>
              <a:gd name="connsiteX1" fmla="*/ 2502569 w 6005764"/>
              <a:gd name="connsiteY1" fmla="*/ 1925053 h 6300010"/>
              <a:gd name="connsiteX2" fmla="*/ 2839453 w 6005764"/>
              <a:gd name="connsiteY2" fmla="*/ 4932948 h 6300010"/>
              <a:gd name="connsiteX3" fmla="*/ 6001753 w 6005764"/>
              <a:gd name="connsiteY3" fmla="*/ 6266448 h 6300010"/>
              <a:gd name="connsiteX4" fmla="*/ 6005764 w 6005764"/>
              <a:gd name="connsiteY4" fmla="*/ 0 h 6300010"/>
              <a:gd name="connsiteX5" fmla="*/ 0 w 6005764"/>
              <a:gd name="connsiteY5" fmla="*/ 0 h 6300010"/>
              <a:gd name="connsiteX0" fmla="*/ 0 w 6005764"/>
              <a:gd name="connsiteY0" fmla="*/ 0 h 6301252"/>
              <a:gd name="connsiteX1" fmla="*/ 2502569 w 6005764"/>
              <a:gd name="connsiteY1" fmla="*/ 1925053 h 6301252"/>
              <a:gd name="connsiteX2" fmla="*/ 2839453 w 6005764"/>
              <a:gd name="connsiteY2" fmla="*/ 4932948 h 6301252"/>
              <a:gd name="connsiteX3" fmla="*/ 6001753 w 6005764"/>
              <a:gd name="connsiteY3" fmla="*/ 6266448 h 6301252"/>
              <a:gd name="connsiteX4" fmla="*/ 6005764 w 6005764"/>
              <a:gd name="connsiteY4" fmla="*/ 0 h 6301252"/>
              <a:gd name="connsiteX5" fmla="*/ 0 w 6005764"/>
              <a:gd name="connsiteY5" fmla="*/ 0 h 6301252"/>
              <a:gd name="connsiteX0" fmla="*/ 0 w 6005764"/>
              <a:gd name="connsiteY0" fmla="*/ 0 h 6328404"/>
              <a:gd name="connsiteX1" fmla="*/ 2502569 w 6005764"/>
              <a:gd name="connsiteY1" fmla="*/ 1925053 h 6328404"/>
              <a:gd name="connsiteX2" fmla="*/ 2839453 w 6005764"/>
              <a:gd name="connsiteY2" fmla="*/ 4932948 h 6328404"/>
              <a:gd name="connsiteX3" fmla="*/ 6001753 w 6005764"/>
              <a:gd name="connsiteY3" fmla="*/ 6266448 h 6328404"/>
              <a:gd name="connsiteX4" fmla="*/ 6005764 w 6005764"/>
              <a:gd name="connsiteY4" fmla="*/ 0 h 6328404"/>
              <a:gd name="connsiteX5" fmla="*/ 0 w 6005764"/>
              <a:gd name="connsiteY5" fmla="*/ 0 h 6328404"/>
              <a:gd name="connsiteX0" fmla="*/ 0 w 6005764"/>
              <a:gd name="connsiteY0" fmla="*/ 0 h 6321734"/>
              <a:gd name="connsiteX1" fmla="*/ 2502569 w 6005764"/>
              <a:gd name="connsiteY1" fmla="*/ 1925053 h 6321734"/>
              <a:gd name="connsiteX2" fmla="*/ 3273143 w 6005764"/>
              <a:gd name="connsiteY2" fmla="*/ 4856415 h 6321734"/>
              <a:gd name="connsiteX3" fmla="*/ 6001753 w 6005764"/>
              <a:gd name="connsiteY3" fmla="*/ 6266448 h 6321734"/>
              <a:gd name="connsiteX4" fmla="*/ 6005764 w 6005764"/>
              <a:gd name="connsiteY4" fmla="*/ 0 h 6321734"/>
              <a:gd name="connsiteX5" fmla="*/ 0 w 6005764"/>
              <a:gd name="connsiteY5" fmla="*/ 0 h 6321734"/>
              <a:gd name="connsiteX0" fmla="*/ 0 w 6005764"/>
              <a:gd name="connsiteY0" fmla="*/ 0 h 6312022"/>
              <a:gd name="connsiteX1" fmla="*/ 2502569 w 6005764"/>
              <a:gd name="connsiteY1" fmla="*/ 1925053 h 6312022"/>
              <a:gd name="connsiteX2" fmla="*/ 3273143 w 6005764"/>
              <a:gd name="connsiteY2" fmla="*/ 4856415 h 6312022"/>
              <a:gd name="connsiteX3" fmla="*/ 6001753 w 6005764"/>
              <a:gd name="connsiteY3" fmla="*/ 6266448 h 6312022"/>
              <a:gd name="connsiteX4" fmla="*/ 6005764 w 6005764"/>
              <a:gd name="connsiteY4" fmla="*/ 0 h 6312022"/>
              <a:gd name="connsiteX5" fmla="*/ 0 w 6005764"/>
              <a:gd name="connsiteY5" fmla="*/ 0 h 6312022"/>
              <a:gd name="connsiteX0" fmla="*/ 0 w 6005764"/>
              <a:gd name="connsiteY0" fmla="*/ 0 h 6312023"/>
              <a:gd name="connsiteX1" fmla="*/ 2502569 w 6005764"/>
              <a:gd name="connsiteY1" fmla="*/ 1925053 h 6312023"/>
              <a:gd name="connsiteX2" fmla="*/ 3145587 w 6005764"/>
              <a:gd name="connsiteY2" fmla="*/ 4856415 h 6312023"/>
              <a:gd name="connsiteX3" fmla="*/ 6001753 w 6005764"/>
              <a:gd name="connsiteY3" fmla="*/ 6266448 h 6312023"/>
              <a:gd name="connsiteX4" fmla="*/ 6005764 w 6005764"/>
              <a:gd name="connsiteY4" fmla="*/ 0 h 6312023"/>
              <a:gd name="connsiteX5" fmla="*/ 0 w 6005764"/>
              <a:gd name="connsiteY5" fmla="*/ 0 h 6312023"/>
              <a:gd name="connsiteX0" fmla="*/ 0 w 6005764"/>
              <a:gd name="connsiteY0" fmla="*/ 0 h 6318150"/>
              <a:gd name="connsiteX1" fmla="*/ 2502569 w 6005764"/>
              <a:gd name="connsiteY1" fmla="*/ 1925053 h 6318150"/>
              <a:gd name="connsiteX2" fmla="*/ 3145587 w 6005764"/>
              <a:gd name="connsiteY2" fmla="*/ 4856415 h 6318150"/>
              <a:gd name="connsiteX3" fmla="*/ 6001753 w 6005764"/>
              <a:gd name="connsiteY3" fmla="*/ 6266448 h 6318150"/>
              <a:gd name="connsiteX4" fmla="*/ 6005764 w 6005764"/>
              <a:gd name="connsiteY4" fmla="*/ 0 h 6318150"/>
              <a:gd name="connsiteX5" fmla="*/ 0 w 6005764"/>
              <a:gd name="connsiteY5" fmla="*/ 0 h 631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05764" h="6318150">
                <a:moveTo>
                  <a:pt x="0" y="0"/>
                </a:moveTo>
                <a:cubicBezTo>
                  <a:pt x="66174" y="1417720"/>
                  <a:pt x="1978305" y="1115651"/>
                  <a:pt x="2502569" y="1925053"/>
                </a:cubicBezTo>
                <a:cubicBezTo>
                  <a:pt x="3026834" y="2734456"/>
                  <a:pt x="2714790" y="3661059"/>
                  <a:pt x="3145587" y="4856415"/>
                </a:cubicBezTo>
                <a:cubicBezTo>
                  <a:pt x="3576384" y="6051771"/>
                  <a:pt x="4643187" y="6477001"/>
                  <a:pt x="6001753" y="6266448"/>
                </a:cubicBezTo>
                <a:lnTo>
                  <a:pt x="6005764" y="0"/>
                </a:lnTo>
                <a:lnTo>
                  <a:pt x="0" y="0"/>
                </a:lnTo>
                <a:close/>
              </a:path>
            </a:pathLst>
          </a:custGeom>
          <a:gradFill>
            <a:gsLst>
              <a:gs pos="100000">
                <a:srgbClr val="1FBFA4"/>
              </a:gs>
              <a:gs pos="0">
                <a:srgbClr val="3D1E66">
                  <a:alpha val="0"/>
                </a:srgbClr>
              </a:gs>
              <a:gs pos="33000">
                <a:srgbClr val="7B7BAD">
                  <a:alpha val="44000"/>
                </a:srgbClr>
              </a:gs>
            </a:gsLst>
            <a:lin ang="90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036DEA1D-7A31-408E-85DB-0809190E1639}"/>
              </a:ext>
            </a:extLst>
          </p:cNvPr>
          <p:cNvSpPr/>
          <p:nvPr/>
        </p:nvSpPr>
        <p:spPr>
          <a:xfrm rot="5400000">
            <a:off x="2456735" y="4107500"/>
            <a:ext cx="1319912" cy="4206924"/>
          </a:xfrm>
          <a:custGeom>
            <a:avLst/>
            <a:gdLst>
              <a:gd name="connsiteX0" fmla="*/ 2561234 w 2585297"/>
              <a:gd name="connsiteY0" fmla="*/ 0 h 6906127"/>
              <a:gd name="connsiteX1" fmla="*/ 780560 w 2585297"/>
              <a:gd name="connsiteY1" fmla="*/ 1852863 h 6906127"/>
              <a:gd name="connsiteX2" fmla="*/ 82728 w 2585297"/>
              <a:gd name="connsiteY2" fmla="*/ 4932948 h 6906127"/>
              <a:gd name="connsiteX3" fmla="*/ 2585297 w 2585297"/>
              <a:gd name="connsiteY3" fmla="*/ 6906127 h 6906127"/>
              <a:gd name="connsiteX4" fmla="*/ 2561234 w 2585297"/>
              <a:gd name="connsiteY4" fmla="*/ 0 h 6906127"/>
              <a:gd name="connsiteX0" fmla="*/ 2561234 w 2585297"/>
              <a:gd name="connsiteY0" fmla="*/ 10370 h 6916497"/>
              <a:gd name="connsiteX1" fmla="*/ 780560 w 2585297"/>
              <a:gd name="connsiteY1" fmla="*/ 1863233 h 6916497"/>
              <a:gd name="connsiteX2" fmla="*/ 82728 w 2585297"/>
              <a:gd name="connsiteY2" fmla="*/ 4943318 h 6916497"/>
              <a:gd name="connsiteX3" fmla="*/ 2585297 w 2585297"/>
              <a:gd name="connsiteY3" fmla="*/ 6916497 h 6916497"/>
              <a:gd name="connsiteX4" fmla="*/ 2561234 w 2585297"/>
              <a:gd name="connsiteY4" fmla="*/ 10370 h 6916497"/>
              <a:gd name="connsiteX0" fmla="*/ 2547392 w 2571455"/>
              <a:gd name="connsiteY0" fmla="*/ 8277 h 6914404"/>
              <a:gd name="connsiteX1" fmla="*/ 938168 w 2571455"/>
              <a:gd name="connsiteY1" fmla="*/ 2184990 h 6914404"/>
              <a:gd name="connsiteX2" fmla="*/ 68886 w 2571455"/>
              <a:gd name="connsiteY2" fmla="*/ 4941225 h 6914404"/>
              <a:gd name="connsiteX3" fmla="*/ 2571455 w 2571455"/>
              <a:gd name="connsiteY3" fmla="*/ 6914404 h 6914404"/>
              <a:gd name="connsiteX4" fmla="*/ 2547392 w 2571455"/>
              <a:gd name="connsiteY4" fmla="*/ 8277 h 6914404"/>
              <a:gd name="connsiteX0" fmla="*/ 2594895 w 2618958"/>
              <a:gd name="connsiteY0" fmla="*/ 8277 h 6914404"/>
              <a:gd name="connsiteX1" fmla="*/ 985671 w 2618958"/>
              <a:gd name="connsiteY1" fmla="*/ 2184990 h 6914404"/>
              <a:gd name="connsiteX2" fmla="*/ 116389 w 2618958"/>
              <a:gd name="connsiteY2" fmla="*/ 4941225 h 6914404"/>
              <a:gd name="connsiteX3" fmla="*/ 2618958 w 2618958"/>
              <a:gd name="connsiteY3" fmla="*/ 6914404 h 6914404"/>
              <a:gd name="connsiteX4" fmla="*/ 2594895 w 2618958"/>
              <a:gd name="connsiteY4" fmla="*/ 8277 h 6914404"/>
              <a:gd name="connsiteX0" fmla="*/ 2594895 w 2618958"/>
              <a:gd name="connsiteY0" fmla="*/ 8277 h 6914404"/>
              <a:gd name="connsiteX1" fmla="*/ 985671 w 2618958"/>
              <a:gd name="connsiteY1" fmla="*/ 2184990 h 6914404"/>
              <a:gd name="connsiteX2" fmla="*/ 116389 w 2618958"/>
              <a:gd name="connsiteY2" fmla="*/ 4941225 h 6914404"/>
              <a:gd name="connsiteX3" fmla="*/ 2618958 w 2618958"/>
              <a:gd name="connsiteY3" fmla="*/ 6914404 h 6914404"/>
              <a:gd name="connsiteX4" fmla="*/ 2594895 w 2618958"/>
              <a:gd name="connsiteY4" fmla="*/ 8277 h 6914404"/>
              <a:gd name="connsiteX0" fmla="*/ 2594895 w 2618958"/>
              <a:gd name="connsiteY0" fmla="*/ 8277 h 6914404"/>
              <a:gd name="connsiteX1" fmla="*/ 985671 w 2618958"/>
              <a:gd name="connsiteY1" fmla="*/ 2184990 h 6914404"/>
              <a:gd name="connsiteX2" fmla="*/ 116389 w 2618958"/>
              <a:gd name="connsiteY2" fmla="*/ 4941225 h 6914404"/>
              <a:gd name="connsiteX3" fmla="*/ 2618958 w 2618958"/>
              <a:gd name="connsiteY3" fmla="*/ 6914404 h 6914404"/>
              <a:gd name="connsiteX4" fmla="*/ 2594895 w 2618958"/>
              <a:gd name="connsiteY4" fmla="*/ 8277 h 6914404"/>
              <a:gd name="connsiteX0" fmla="*/ 2594895 w 2618958"/>
              <a:gd name="connsiteY0" fmla="*/ 8277 h 6914404"/>
              <a:gd name="connsiteX1" fmla="*/ 985671 w 2618958"/>
              <a:gd name="connsiteY1" fmla="*/ 2184990 h 6914404"/>
              <a:gd name="connsiteX2" fmla="*/ 116389 w 2618958"/>
              <a:gd name="connsiteY2" fmla="*/ 4941225 h 6914404"/>
              <a:gd name="connsiteX3" fmla="*/ 2618958 w 2618958"/>
              <a:gd name="connsiteY3" fmla="*/ 6914404 h 6914404"/>
              <a:gd name="connsiteX4" fmla="*/ 2594895 w 2618958"/>
              <a:gd name="connsiteY4" fmla="*/ 8277 h 6914404"/>
              <a:gd name="connsiteX0" fmla="*/ 2517149 w 2541212"/>
              <a:gd name="connsiteY0" fmla="*/ 8277 h 6914404"/>
              <a:gd name="connsiteX1" fmla="*/ 907925 w 2541212"/>
              <a:gd name="connsiteY1" fmla="*/ 2184990 h 6914404"/>
              <a:gd name="connsiteX2" fmla="*/ 38643 w 2541212"/>
              <a:gd name="connsiteY2" fmla="*/ 4941225 h 6914404"/>
              <a:gd name="connsiteX3" fmla="*/ 2541212 w 2541212"/>
              <a:gd name="connsiteY3" fmla="*/ 6914404 h 6914404"/>
              <a:gd name="connsiteX4" fmla="*/ 2517149 w 2541212"/>
              <a:gd name="connsiteY4" fmla="*/ 8277 h 6914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212" h="6914404">
                <a:moveTo>
                  <a:pt x="2517149" y="8277"/>
                </a:moveTo>
                <a:cubicBezTo>
                  <a:pt x="614154" y="-124071"/>
                  <a:pt x="1321009" y="1362832"/>
                  <a:pt x="907925" y="2184990"/>
                </a:cubicBezTo>
                <a:cubicBezTo>
                  <a:pt x="494841" y="3007148"/>
                  <a:pt x="-166896" y="3508464"/>
                  <a:pt x="38643" y="4941225"/>
                </a:cubicBezTo>
                <a:cubicBezTo>
                  <a:pt x="358482" y="6183486"/>
                  <a:pt x="1573672" y="6806120"/>
                  <a:pt x="2541212" y="6914404"/>
                </a:cubicBezTo>
                <a:lnTo>
                  <a:pt x="2517149" y="8277"/>
                </a:lnTo>
                <a:close/>
              </a:path>
            </a:pathLst>
          </a:custGeom>
          <a:gradFill>
            <a:gsLst>
              <a:gs pos="2000">
                <a:srgbClr val="1FBFA4">
                  <a:alpha val="79000"/>
                </a:srgbClr>
              </a:gs>
              <a:gs pos="100000">
                <a:srgbClr val="7B7BAD">
                  <a:alpha val="31000"/>
                </a:srgbClr>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7" name="Freeform: Shape 26">
            <a:extLst>
              <a:ext uri="{FF2B5EF4-FFF2-40B4-BE49-F238E27FC236}">
                <a16:creationId xmlns:a16="http://schemas.microsoft.com/office/drawing/2014/main" id="{E2830279-7CC4-4F42-9CFB-F86CB5EDF8D1}"/>
              </a:ext>
            </a:extLst>
          </p:cNvPr>
          <p:cNvSpPr/>
          <p:nvPr/>
        </p:nvSpPr>
        <p:spPr>
          <a:xfrm>
            <a:off x="1" y="4584827"/>
            <a:ext cx="3665082" cy="2279511"/>
          </a:xfrm>
          <a:custGeom>
            <a:avLst/>
            <a:gdLst>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108528 w 7809136"/>
              <a:gd name="connsiteY4" fmla="*/ 85899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108528 w 7809136"/>
              <a:gd name="connsiteY4" fmla="*/ 85899 h 6923471"/>
              <a:gd name="connsiteX5" fmla="*/ 0 w 7809136"/>
              <a:gd name="connsiteY5" fmla="*/ 0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4355024 w 7809136"/>
              <a:gd name="connsiteY4" fmla="*/ 1020802 h 6923471"/>
              <a:gd name="connsiteX5" fmla="*/ 108528 w 7809136"/>
              <a:gd name="connsiteY5" fmla="*/ 85899 h 6923471"/>
              <a:gd name="connsiteX6" fmla="*/ 0 w 7809136"/>
              <a:gd name="connsiteY6" fmla="*/ 0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3177153 w 7809136"/>
              <a:gd name="connsiteY4" fmla="*/ 1360703 h 6923471"/>
              <a:gd name="connsiteX5" fmla="*/ 108528 w 7809136"/>
              <a:gd name="connsiteY5" fmla="*/ 85899 h 6923471"/>
              <a:gd name="connsiteX6" fmla="*/ 0 w 7809136"/>
              <a:gd name="connsiteY6" fmla="*/ 0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3177153 w 7809136"/>
              <a:gd name="connsiteY4" fmla="*/ 1360703 h 6923471"/>
              <a:gd name="connsiteX5" fmla="*/ 108528 w 7809136"/>
              <a:gd name="connsiteY5" fmla="*/ 85899 h 6923471"/>
              <a:gd name="connsiteX6" fmla="*/ 0 w 7809136"/>
              <a:gd name="connsiteY6" fmla="*/ 0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3177153 w 7809136"/>
              <a:gd name="connsiteY4" fmla="*/ 1360703 h 6923471"/>
              <a:gd name="connsiteX5" fmla="*/ 108528 w 7809136"/>
              <a:gd name="connsiteY5" fmla="*/ 85899 h 6923471"/>
              <a:gd name="connsiteX6" fmla="*/ 0 w 7809136"/>
              <a:gd name="connsiteY6" fmla="*/ 0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3177153 w 7809136"/>
              <a:gd name="connsiteY4" fmla="*/ 1360703 h 6923471"/>
              <a:gd name="connsiteX5" fmla="*/ 108528 w 7809136"/>
              <a:gd name="connsiteY5" fmla="*/ 85899 h 6923471"/>
              <a:gd name="connsiteX6" fmla="*/ 0 w 7809136"/>
              <a:gd name="connsiteY6" fmla="*/ 0 h 6923471"/>
              <a:gd name="connsiteX0" fmla="*/ 0 w 10093405"/>
              <a:gd name="connsiteY0" fmla="*/ 0 h 6923471"/>
              <a:gd name="connsiteX1" fmla="*/ 0 w 10093405"/>
              <a:gd name="connsiteY1" fmla="*/ 6923471 h 6923471"/>
              <a:gd name="connsiteX2" fmla="*/ 7131147 w 10093405"/>
              <a:gd name="connsiteY2" fmla="*/ 6923471 h 6923471"/>
              <a:gd name="connsiteX3" fmla="*/ 9863807 w 10093405"/>
              <a:gd name="connsiteY3" fmla="*/ 2178329 h 6923471"/>
              <a:gd name="connsiteX4" fmla="*/ 3177153 w 10093405"/>
              <a:gd name="connsiteY4" fmla="*/ 1360703 h 6923471"/>
              <a:gd name="connsiteX5" fmla="*/ 108528 w 10093405"/>
              <a:gd name="connsiteY5" fmla="*/ 85899 h 6923471"/>
              <a:gd name="connsiteX6" fmla="*/ 0 w 10093405"/>
              <a:gd name="connsiteY6" fmla="*/ 0 h 6923471"/>
              <a:gd name="connsiteX0" fmla="*/ 0 w 10093405"/>
              <a:gd name="connsiteY0" fmla="*/ 0 h 6923471"/>
              <a:gd name="connsiteX1" fmla="*/ 0 w 10093405"/>
              <a:gd name="connsiteY1" fmla="*/ 6923471 h 6923471"/>
              <a:gd name="connsiteX2" fmla="*/ 7131147 w 10093405"/>
              <a:gd name="connsiteY2" fmla="*/ 6923471 h 6923471"/>
              <a:gd name="connsiteX3" fmla="*/ 9863807 w 10093405"/>
              <a:gd name="connsiteY3" fmla="*/ 2178329 h 6923471"/>
              <a:gd name="connsiteX4" fmla="*/ 3177153 w 10093405"/>
              <a:gd name="connsiteY4" fmla="*/ 1360703 h 6923471"/>
              <a:gd name="connsiteX5" fmla="*/ 108528 w 10093405"/>
              <a:gd name="connsiteY5" fmla="*/ 85899 h 6923471"/>
              <a:gd name="connsiteX6" fmla="*/ 0 w 10093405"/>
              <a:gd name="connsiteY6" fmla="*/ 0 h 6923471"/>
              <a:gd name="connsiteX0" fmla="*/ 0 w 10655362"/>
              <a:gd name="connsiteY0" fmla="*/ 0 h 6923471"/>
              <a:gd name="connsiteX1" fmla="*/ 0 w 10655362"/>
              <a:gd name="connsiteY1" fmla="*/ 6923471 h 6923471"/>
              <a:gd name="connsiteX2" fmla="*/ 7131147 w 10655362"/>
              <a:gd name="connsiteY2" fmla="*/ 6923471 h 6923471"/>
              <a:gd name="connsiteX3" fmla="*/ 9863807 w 10655362"/>
              <a:gd name="connsiteY3" fmla="*/ 2178329 h 6923471"/>
              <a:gd name="connsiteX4" fmla="*/ 3177153 w 10655362"/>
              <a:gd name="connsiteY4" fmla="*/ 1360703 h 6923471"/>
              <a:gd name="connsiteX5" fmla="*/ 108528 w 10655362"/>
              <a:gd name="connsiteY5" fmla="*/ 85899 h 6923471"/>
              <a:gd name="connsiteX6" fmla="*/ 0 w 10655362"/>
              <a:gd name="connsiteY6" fmla="*/ 0 h 6923471"/>
              <a:gd name="connsiteX0" fmla="*/ 0 w 10296646"/>
              <a:gd name="connsiteY0" fmla="*/ 0 h 6923471"/>
              <a:gd name="connsiteX1" fmla="*/ 0 w 10296646"/>
              <a:gd name="connsiteY1" fmla="*/ 6923471 h 6923471"/>
              <a:gd name="connsiteX2" fmla="*/ 7131147 w 10296646"/>
              <a:gd name="connsiteY2" fmla="*/ 6923471 h 6923471"/>
              <a:gd name="connsiteX3" fmla="*/ 9863807 w 10296646"/>
              <a:gd name="connsiteY3" fmla="*/ 2178329 h 6923471"/>
              <a:gd name="connsiteX4" fmla="*/ 3177153 w 10296646"/>
              <a:gd name="connsiteY4" fmla="*/ 1360703 h 6923471"/>
              <a:gd name="connsiteX5" fmla="*/ 108528 w 10296646"/>
              <a:gd name="connsiteY5" fmla="*/ 85899 h 6923471"/>
              <a:gd name="connsiteX6" fmla="*/ 0 w 10296646"/>
              <a:gd name="connsiteY6" fmla="*/ 0 h 6923471"/>
              <a:gd name="connsiteX0" fmla="*/ 0 w 10296646"/>
              <a:gd name="connsiteY0" fmla="*/ 0 h 6923471"/>
              <a:gd name="connsiteX1" fmla="*/ 0 w 10296646"/>
              <a:gd name="connsiteY1" fmla="*/ 6923471 h 6923471"/>
              <a:gd name="connsiteX2" fmla="*/ 7131147 w 10296646"/>
              <a:gd name="connsiteY2" fmla="*/ 6923471 h 6923471"/>
              <a:gd name="connsiteX3" fmla="*/ 9863807 w 10296646"/>
              <a:gd name="connsiteY3" fmla="*/ 2178329 h 6923471"/>
              <a:gd name="connsiteX4" fmla="*/ 3177153 w 10296646"/>
              <a:gd name="connsiteY4" fmla="*/ 1360703 h 6923471"/>
              <a:gd name="connsiteX5" fmla="*/ 108528 w 10296646"/>
              <a:gd name="connsiteY5" fmla="*/ 85899 h 6923471"/>
              <a:gd name="connsiteX6" fmla="*/ 0 w 10296646"/>
              <a:gd name="connsiteY6" fmla="*/ 0 h 6923471"/>
              <a:gd name="connsiteX0" fmla="*/ 0 w 10296646"/>
              <a:gd name="connsiteY0" fmla="*/ 249877 h 7173348"/>
              <a:gd name="connsiteX1" fmla="*/ 0 w 10296646"/>
              <a:gd name="connsiteY1" fmla="*/ 7173348 h 7173348"/>
              <a:gd name="connsiteX2" fmla="*/ 7131147 w 10296646"/>
              <a:gd name="connsiteY2" fmla="*/ 7173348 h 7173348"/>
              <a:gd name="connsiteX3" fmla="*/ 9863807 w 10296646"/>
              <a:gd name="connsiteY3" fmla="*/ 2428206 h 7173348"/>
              <a:gd name="connsiteX4" fmla="*/ 3177153 w 10296646"/>
              <a:gd name="connsiteY4" fmla="*/ 1610580 h 7173348"/>
              <a:gd name="connsiteX5" fmla="*/ 0 w 10296646"/>
              <a:gd name="connsiteY5" fmla="*/ 249877 h 7173348"/>
              <a:gd name="connsiteX0" fmla="*/ 0 w 10296646"/>
              <a:gd name="connsiteY0" fmla="*/ 0 h 6923471"/>
              <a:gd name="connsiteX1" fmla="*/ 0 w 10296646"/>
              <a:gd name="connsiteY1" fmla="*/ 6923471 h 6923471"/>
              <a:gd name="connsiteX2" fmla="*/ 7131147 w 10296646"/>
              <a:gd name="connsiteY2" fmla="*/ 6923471 h 6923471"/>
              <a:gd name="connsiteX3" fmla="*/ 9863807 w 10296646"/>
              <a:gd name="connsiteY3" fmla="*/ 2178329 h 6923471"/>
              <a:gd name="connsiteX4" fmla="*/ 3177153 w 10296646"/>
              <a:gd name="connsiteY4" fmla="*/ 1360703 h 6923471"/>
              <a:gd name="connsiteX5" fmla="*/ 0 w 10296646"/>
              <a:gd name="connsiteY5" fmla="*/ 0 h 6923471"/>
              <a:gd name="connsiteX0" fmla="*/ 0 w 10296646"/>
              <a:gd name="connsiteY0" fmla="*/ 0 h 6923471"/>
              <a:gd name="connsiteX1" fmla="*/ 0 w 10296646"/>
              <a:gd name="connsiteY1" fmla="*/ 6923471 h 6923471"/>
              <a:gd name="connsiteX2" fmla="*/ 7131147 w 10296646"/>
              <a:gd name="connsiteY2" fmla="*/ 6923471 h 6923471"/>
              <a:gd name="connsiteX3" fmla="*/ 9863807 w 10296646"/>
              <a:gd name="connsiteY3" fmla="*/ 2178329 h 6923471"/>
              <a:gd name="connsiteX4" fmla="*/ 3177153 w 10296646"/>
              <a:gd name="connsiteY4" fmla="*/ 1360703 h 6923471"/>
              <a:gd name="connsiteX5" fmla="*/ 0 w 10296646"/>
              <a:gd name="connsiteY5" fmla="*/ 0 h 6923471"/>
              <a:gd name="connsiteX0" fmla="*/ 0 w 10296646"/>
              <a:gd name="connsiteY0" fmla="*/ 0 h 6923471"/>
              <a:gd name="connsiteX1" fmla="*/ 0 w 10296646"/>
              <a:gd name="connsiteY1" fmla="*/ 6923471 h 6923471"/>
              <a:gd name="connsiteX2" fmla="*/ 7131147 w 10296646"/>
              <a:gd name="connsiteY2" fmla="*/ 6923471 h 6923471"/>
              <a:gd name="connsiteX3" fmla="*/ 9863807 w 10296646"/>
              <a:gd name="connsiteY3" fmla="*/ 2178329 h 6923471"/>
              <a:gd name="connsiteX4" fmla="*/ 3177153 w 10296646"/>
              <a:gd name="connsiteY4" fmla="*/ 1360703 h 6923471"/>
              <a:gd name="connsiteX5" fmla="*/ 0 w 10296646"/>
              <a:gd name="connsiteY5" fmla="*/ 0 h 6923471"/>
              <a:gd name="connsiteX0" fmla="*/ 0 w 9863807"/>
              <a:gd name="connsiteY0" fmla="*/ 0 h 6923471"/>
              <a:gd name="connsiteX1" fmla="*/ 0 w 9863807"/>
              <a:gd name="connsiteY1" fmla="*/ 6923471 h 6923471"/>
              <a:gd name="connsiteX2" fmla="*/ 7131147 w 9863807"/>
              <a:gd name="connsiteY2" fmla="*/ 6923471 h 6923471"/>
              <a:gd name="connsiteX3" fmla="*/ 9863807 w 9863807"/>
              <a:gd name="connsiteY3" fmla="*/ 2178329 h 6923471"/>
              <a:gd name="connsiteX4" fmla="*/ 3177153 w 9863807"/>
              <a:gd name="connsiteY4" fmla="*/ 1360703 h 6923471"/>
              <a:gd name="connsiteX5" fmla="*/ 0 w 9863807"/>
              <a:gd name="connsiteY5" fmla="*/ 0 h 6923471"/>
              <a:gd name="connsiteX0" fmla="*/ 0 w 10224508"/>
              <a:gd name="connsiteY0" fmla="*/ 0 h 6923471"/>
              <a:gd name="connsiteX1" fmla="*/ 0 w 10224508"/>
              <a:gd name="connsiteY1" fmla="*/ 6923471 h 6923471"/>
              <a:gd name="connsiteX2" fmla="*/ 7131147 w 10224508"/>
              <a:gd name="connsiteY2" fmla="*/ 6923471 h 6923471"/>
              <a:gd name="connsiteX3" fmla="*/ 9863807 w 10224508"/>
              <a:gd name="connsiteY3" fmla="*/ 2178329 h 6923471"/>
              <a:gd name="connsiteX4" fmla="*/ 3177153 w 10224508"/>
              <a:gd name="connsiteY4" fmla="*/ 1360703 h 6923471"/>
              <a:gd name="connsiteX5" fmla="*/ 0 w 10224508"/>
              <a:gd name="connsiteY5" fmla="*/ 0 h 6923471"/>
              <a:gd name="connsiteX0" fmla="*/ 0 w 10224508"/>
              <a:gd name="connsiteY0" fmla="*/ 0 h 6923471"/>
              <a:gd name="connsiteX1" fmla="*/ 0 w 10224508"/>
              <a:gd name="connsiteY1" fmla="*/ 6923471 h 6923471"/>
              <a:gd name="connsiteX2" fmla="*/ 7131147 w 10224508"/>
              <a:gd name="connsiteY2" fmla="*/ 6923471 h 6923471"/>
              <a:gd name="connsiteX3" fmla="*/ 9863807 w 10224508"/>
              <a:gd name="connsiteY3" fmla="*/ 2178329 h 6923471"/>
              <a:gd name="connsiteX4" fmla="*/ 3177153 w 10224508"/>
              <a:gd name="connsiteY4" fmla="*/ 1360703 h 6923471"/>
              <a:gd name="connsiteX5" fmla="*/ 0 w 10224508"/>
              <a:gd name="connsiteY5" fmla="*/ 0 h 6923471"/>
              <a:gd name="connsiteX0" fmla="*/ 0 w 10800562"/>
              <a:gd name="connsiteY0" fmla="*/ 0 h 6923471"/>
              <a:gd name="connsiteX1" fmla="*/ 0 w 10800562"/>
              <a:gd name="connsiteY1" fmla="*/ 6923471 h 6923471"/>
              <a:gd name="connsiteX2" fmla="*/ 9548883 w 10800562"/>
              <a:gd name="connsiteY2" fmla="*/ 6907286 h 6923471"/>
              <a:gd name="connsiteX3" fmla="*/ 9863807 w 10800562"/>
              <a:gd name="connsiteY3" fmla="*/ 2178329 h 6923471"/>
              <a:gd name="connsiteX4" fmla="*/ 3177153 w 10800562"/>
              <a:gd name="connsiteY4" fmla="*/ 1360703 h 6923471"/>
              <a:gd name="connsiteX5" fmla="*/ 0 w 10800562"/>
              <a:gd name="connsiteY5" fmla="*/ 0 h 6923471"/>
              <a:gd name="connsiteX0" fmla="*/ 0 w 10422274"/>
              <a:gd name="connsiteY0" fmla="*/ 0 h 6923471"/>
              <a:gd name="connsiteX1" fmla="*/ 0 w 10422274"/>
              <a:gd name="connsiteY1" fmla="*/ 6923471 h 6923471"/>
              <a:gd name="connsiteX2" fmla="*/ 9548883 w 10422274"/>
              <a:gd name="connsiteY2" fmla="*/ 6907286 h 6923471"/>
              <a:gd name="connsiteX3" fmla="*/ 9863807 w 10422274"/>
              <a:gd name="connsiteY3" fmla="*/ 2178329 h 6923471"/>
              <a:gd name="connsiteX4" fmla="*/ 3177153 w 10422274"/>
              <a:gd name="connsiteY4" fmla="*/ 1360703 h 6923471"/>
              <a:gd name="connsiteX5" fmla="*/ 0 w 10422274"/>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177153 w 10319026"/>
              <a:gd name="connsiteY4" fmla="*/ 1360703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436042"/>
              <a:gd name="connsiteY0" fmla="*/ 0 h 6923471"/>
              <a:gd name="connsiteX1" fmla="*/ 0 w 10436042"/>
              <a:gd name="connsiteY1" fmla="*/ 6923471 h 6923471"/>
              <a:gd name="connsiteX2" fmla="*/ 9548883 w 10436042"/>
              <a:gd name="connsiteY2" fmla="*/ 6907286 h 6923471"/>
              <a:gd name="connsiteX3" fmla="*/ 9863807 w 10436042"/>
              <a:gd name="connsiteY3" fmla="*/ 2178329 h 6923471"/>
              <a:gd name="connsiteX4" fmla="*/ 3094603 w 10436042"/>
              <a:gd name="connsiteY4" fmla="*/ 1380598 h 6923471"/>
              <a:gd name="connsiteX5" fmla="*/ 0 w 10436042"/>
              <a:gd name="connsiteY5" fmla="*/ 0 h 6923471"/>
              <a:gd name="connsiteX0" fmla="*/ 0 w 10380972"/>
              <a:gd name="connsiteY0" fmla="*/ 0 h 6923471"/>
              <a:gd name="connsiteX1" fmla="*/ 0 w 10380972"/>
              <a:gd name="connsiteY1" fmla="*/ 6923471 h 6923471"/>
              <a:gd name="connsiteX2" fmla="*/ 9548883 w 10380972"/>
              <a:gd name="connsiteY2" fmla="*/ 6907286 h 6923471"/>
              <a:gd name="connsiteX3" fmla="*/ 9863807 w 10380972"/>
              <a:gd name="connsiteY3" fmla="*/ 2178329 h 6923471"/>
              <a:gd name="connsiteX4" fmla="*/ 3094603 w 10380972"/>
              <a:gd name="connsiteY4" fmla="*/ 1380598 h 6923471"/>
              <a:gd name="connsiteX5" fmla="*/ 0 w 10380972"/>
              <a:gd name="connsiteY5" fmla="*/ 0 h 6923471"/>
              <a:gd name="connsiteX0" fmla="*/ 0 w 10380972"/>
              <a:gd name="connsiteY0" fmla="*/ 0 h 6923471"/>
              <a:gd name="connsiteX1" fmla="*/ 0 w 10380972"/>
              <a:gd name="connsiteY1" fmla="*/ 6923471 h 6923471"/>
              <a:gd name="connsiteX2" fmla="*/ 9548883 w 10380972"/>
              <a:gd name="connsiteY2" fmla="*/ 6907286 h 6923471"/>
              <a:gd name="connsiteX3" fmla="*/ 9863807 w 10380972"/>
              <a:gd name="connsiteY3" fmla="*/ 2178329 h 6923471"/>
              <a:gd name="connsiteX4" fmla="*/ 3094603 w 10380972"/>
              <a:gd name="connsiteY4" fmla="*/ 1380598 h 6923471"/>
              <a:gd name="connsiteX5" fmla="*/ 0 w 10380972"/>
              <a:gd name="connsiteY5" fmla="*/ 0 h 6923471"/>
              <a:gd name="connsiteX0" fmla="*/ 0 w 10321750"/>
              <a:gd name="connsiteY0" fmla="*/ 0 h 6923471"/>
              <a:gd name="connsiteX1" fmla="*/ 0 w 10321750"/>
              <a:gd name="connsiteY1" fmla="*/ 6923471 h 6923471"/>
              <a:gd name="connsiteX2" fmla="*/ 9548883 w 10321750"/>
              <a:gd name="connsiteY2" fmla="*/ 6907286 h 6923471"/>
              <a:gd name="connsiteX3" fmla="*/ 9863807 w 10321750"/>
              <a:gd name="connsiteY3" fmla="*/ 2178329 h 6923471"/>
              <a:gd name="connsiteX4" fmla="*/ 3094603 w 10321750"/>
              <a:gd name="connsiteY4" fmla="*/ 1380598 h 6923471"/>
              <a:gd name="connsiteX5" fmla="*/ 0 w 10321750"/>
              <a:gd name="connsiteY5" fmla="*/ 0 h 692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21750" h="6923471">
                <a:moveTo>
                  <a:pt x="0" y="0"/>
                </a:moveTo>
                <a:lnTo>
                  <a:pt x="0" y="6923471"/>
                </a:lnTo>
                <a:lnTo>
                  <a:pt x="9548883" y="6907286"/>
                </a:lnTo>
                <a:cubicBezTo>
                  <a:pt x="9890993" y="5566113"/>
                  <a:pt x="10905850" y="4119956"/>
                  <a:pt x="9863807" y="2178329"/>
                </a:cubicBezTo>
                <a:cubicBezTo>
                  <a:pt x="7455114" y="-1735416"/>
                  <a:pt x="4980510" y="1786885"/>
                  <a:pt x="3094603" y="1380598"/>
                </a:cubicBezTo>
                <a:cubicBezTo>
                  <a:pt x="1208696" y="974311"/>
                  <a:pt x="1164957" y="270620"/>
                  <a:pt x="0" y="0"/>
                </a:cubicBezTo>
                <a:close/>
              </a:path>
            </a:pathLst>
          </a:custGeom>
          <a:gradFill>
            <a:gsLst>
              <a:gs pos="0">
                <a:srgbClr val="1FBFA4"/>
              </a:gs>
              <a:gs pos="100000">
                <a:srgbClr val="3D1E66">
                  <a:alpha val="0"/>
                </a:srgbClr>
              </a:gs>
              <a:gs pos="60000">
                <a:srgbClr val="7B7BAD">
                  <a:alpha val="44000"/>
                </a:srgbClr>
              </a:gs>
            </a:gsLst>
            <a:lin ang="6600000" scaled="0"/>
          </a:gra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44" name="Oval 43">
            <a:extLst>
              <a:ext uri="{FF2B5EF4-FFF2-40B4-BE49-F238E27FC236}">
                <a16:creationId xmlns:a16="http://schemas.microsoft.com/office/drawing/2014/main" id="{B3FC9B9B-7328-4EC0-A5F1-6A2FDB75B8CD}"/>
              </a:ext>
            </a:extLst>
          </p:cNvPr>
          <p:cNvSpPr/>
          <p:nvPr/>
        </p:nvSpPr>
        <p:spPr>
          <a:xfrm>
            <a:off x="993421" y="4231898"/>
            <a:ext cx="439578" cy="439578"/>
          </a:xfrm>
          <a:prstGeom prst="ellipse">
            <a:avLst/>
          </a:prstGeom>
          <a:gradFill flip="none" rotWithShape="1">
            <a:gsLst>
              <a:gs pos="50000">
                <a:srgbClr val="7B7BAC">
                  <a:alpha val="50000"/>
                </a:srgbClr>
              </a:gs>
              <a:gs pos="0">
                <a:srgbClr val="7B7BAC">
                  <a:alpha val="70000"/>
                </a:srgbClr>
              </a:gs>
              <a:gs pos="100000">
                <a:srgbClr val="7B7BAC">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lt1"/>
              </a:solidFill>
            </a:endParaRPr>
          </a:p>
        </p:txBody>
      </p:sp>
      <p:sp>
        <p:nvSpPr>
          <p:cNvPr id="46" name="Oval 45">
            <a:extLst>
              <a:ext uri="{FF2B5EF4-FFF2-40B4-BE49-F238E27FC236}">
                <a16:creationId xmlns:a16="http://schemas.microsoft.com/office/drawing/2014/main" id="{6BA11410-72F6-4C78-A5A1-5AE7F6BF2A25}"/>
              </a:ext>
            </a:extLst>
          </p:cNvPr>
          <p:cNvSpPr/>
          <p:nvPr/>
        </p:nvSpPr>
        <p:spPr>
          <a:xfrm>
            <a:off x="3749268" y="1097357"/>
            <a:ext cx="4663290" cy="4663288"/>
          </a:xfrm>
          <a:prstGeom prst="ellipse">
            <a:avLst/>
          </a:prstGeom>
          <a:gradFill>
            <a:gsLst>
              <a:gs pos="0">
                <a:srgbClr val="1FBFA4"/>
              </a:gs>
              <a:gs pos="100000">
                <a:srgbClr val="3D1E66">
                  <a:alpha val="0"/>
                </a:srgbClr>
              </a:gs>
              <a:gs pos="60000">
                <a:srgbClr val="7B7BAD">
                  <a:alpha val="44000"/>
                </a:srgbClr>
              </a:gs>
            </a:gsLst>
            <a:lin ang="6600000" scaled="0"/>
          </a:gradFill>
          <a:ln w="12700" cap="flat" cmpd="sng" algn="ctr">
            <a:noFill/>
            <a:prstDash val="solid"/>
            <a:miter lim="800000"/>
          </a:ln>
          <a:effectLst/>
        </p:spPr>
        <p:txBody>
          <a:bodyPr wrap="square" rtlCol="0" anchor="ctr">
            <a:noAutofit/>
          </a:bodyPr>
          <a:lstStyle/>
          <a:p>
            <a:pPr algn="ctr"/>
            <a:endParaRPr lang="id-ID" kern="0">
              <a:solidFill>
                <a:srgbClr val="FFFFFF"/>
              </a:solidFill>
              <a:latin typeface="Calibri" panose="020F0502020204030204"/>
            </a:endParaRPr>
          </a:p>
        </p:txBody>
      </p:sp>
      <p:sp>
        <p:nvSpPr>
          <p:cNvPr id="47" name="Oval 46">
            <a:extLst>
              <a:ext uri="{FF2B5EF4-FFF2-40B4-BE49-F238E27FC236}">
                <a16:creationId xmlns:a16="http://schemas.microsoft.com/office/drawing/2014/main" id="{E976094C-08BA-4A72-A329-2B6F745E6C70}"/>
              </a:ext>
            </a:extLst>
          </p:cNvPr>
          <p:cNvSpPr/>
          <p:nvPr/>
        </p:nvSpPr>
        <p:spPr>
          <a:xfrm rot="12641797">
            <a:off x="3423196" y="2778618"/>
            <a:ext cx="503221" cy="503221"/>
          </a:xfrm>
          <a:prstGeom prst="ellipse">
            <a:avLst/>
          </a:prstGeom>
          <a:gradFill flip="none" rotWithShape="1">
            <a:gsLst>
              <a:gs pos="50000">
                <a:srgbClr val="7B7BAC">
                  <a:alpha val="50000"/>
                </a:srgbClr>
              </a:gs>
              <a:gs pos="0">
                <a:srgbClr val="7B7BAC">
                  <a:alpha val="70000"/>
                </a:srgbClr>
              </a:gs>
              <a:gs pos="100000">
                <a:srgbClr val="7B7BAC">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lt1"/>
              </a:solidFill>
            </a:endParaRPr>
          </a:p>
        </p:txBody>
      </p:sp>
      <p:sp>
        <p:nvSpPr>
          <p:cNvPr id="48" name="Oval 47">
            <a:extLst>
              <a:ext uri="{FF2B5EF4-FFF2-40B4-BE49-F238E27FC236}">
                <a16:creationId xmlns:a16="http://schemas.microsoft.com/office/drawing/2014/main" id="{EF763E93-1BE7-4D17-A3A7-151A34AE7F2E}"/>
              </a:ext>
            </a:extLst>
          </p:cNvPr>
          <p:cNvSpPr/>
          <p:nvPr/>
        </p:nvSpPr>
        <p:spPr>
          <a:xfrm>
            <a:off x="10007514" y="3059069"/>
            <a:ext cx="1899473" cy="1899473"/>
          </a:xfrm>
          <a:prstGeom prst="ellipse">
            <a:avLst/>
          </a:prstGeom>
          <a:gradFill flip="none" rotWithShape="1">
            <a:gsLst>
              <a:gs pos="50000">
                <a:srgbClr val="7B7BAC">
                  <a:alpha val="25000"/>
                </a:srgbClr>
              </a:gs>
              <a:gs pos="0">
                <a:srgbClr val="7B7BAC">
                  <a:alpha val="50000"/>
                </a:srgbClr>
              </a:gs>
              <a:gs pos="100000">
                <a:srgbClr val="7B7BAC">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lt1"/>
              </a:solidFill>
            </a:endParaRPr>
          </a:p>
        </p:txBody>
      </p:sp>
      <p:sp>
        <p:nvSpPr>
          <p:cNvPr id="49" name="Oval 48">
            <a:extLst>
              <a:ext uri="{FF2B5EF4-FFF2-40B4-BE49-F238E27FC236}">
                <a16:creationId xmlns:a16="http://schemas.microsoft.com/office/drawing/2014/main" id="{0A1A51FF-AB26-49EE-AF04-BC8EA5EF83BF}"/>
              </a:ext>
            </a:extLst>
          </p:cNvPr>
          <p:cNvSpPr/>
          <p:nvPr/>
        </p:nvSpPr>
        <p:spPr>
          <a:xfrm rot="13487321">
            <a:off x="10064586" y="774904"/>
            <a:ext cx="403935" cy="403935"/>
          </a:xfrm>
          <a:prstGeom prst="ellipse">
            <a:avLst/>
          </a:prstGeom>
          <a:gradFill>
            <a:gsLst>
              <a:gs pos="0">
                <a:srgbClr val="1FBFA4"/>
              </a:gs>
              <a:gs pos="100000">
                <a:srgbClr val="3D1E66">
                  <a:alpha val="0"/>
                </a:srgbClr>
              </a:gs>
              <a:gs pos="60000">
                <a:srgbClr val="7B7BAD">
                  <a:alpha val="44000"/>
                </a:srgbClr>
              </a:gs>
            </a:gsLst>
            <a:lin ang="6600000" scaled="0"/>
          </a:gradFill>
          <a:ln w="12700" cap="flat" cmpd="sng" algn="ctr">
            <a:noFill/>
            <a:prstDash val="solid"/>
            <a:miter lim="800000"/>
          </a:ln>
          <a:effectLst/>
        </p:spPr>
        <p:txBody>
          <a:bodyPr wrap="square" rtlCol="0" anchor="ctr">
            <a:noAutofit/>
          </a:bodyPr>
          <a:lstStyle/>
          <a:p>
            <a:pPr algn="ctr"/>
            <a:endParaRPr lang="id-ID" kern="0">
              <a:solidFill>
                <a:srgbClr val="FFFFFF"/>
              </a:solidFill>
              <a:latin typeface="Calibri" panose="020F0502020204030204"/>
            </a:endParaRPr>
          </a:p>
        </p:txBody>
      </p:sp>
      <p:sp>
        <p:nvSpPr>
          <p:cNvPr id="52" name="Oval 51">
            <a:extLst>
              <a:ext uri="{FF2B5EF4-FFF2-40B4-BE49-F238E27FC236}">
                <a16:creationId xmlns:a16="http://schemas.microsoft.com/office/drawing/2014/main" id="{9D3E2CA9-0278-4721-871F-1C027176D8EB}"/>
              </a:ext>
            </a:extLst>
          </p:cNvPr>
          <p:cNvSpPr/>
          <p:nvPr/>
        </p:nvSpPr>
        <p:spPr>
          <a:xfrm>
            <a:off x="1028878" y="1235056"/>
            <a:ext cx="883108" cy="883108"/>
          </a:xfrm>
          <a:prstGeom prst="ellipse">
            <a:avLst/>
          </a:prstGeom>
          <a:gradFill>
            <a:gsLst>
              <a:gs pos="0">
                <a:srgbClr val="1FBFA4"/>
              </a:gs>
              <a:gs pos="100000">
                <a:srgbClr val="3D1E66">
                  <a:alpha val="0"/>
                </a:srgbClr>
              </a:gs>
              <a:gs pos="60000">
                <a:srgbClr val="7B7BAD">
                  <a:alpha val="44000"/>
                </a:srgbClr>
              </a:gs>
            </a:gsLst>
            <a:lin ang="6600000" scaled="0"/>
          </a:gradFill>
          <a:ln w="12700" cap="flat" cmpd="sng" algn="ctr">
            <a:noFill/>
            <a:prstDash val="solid"/>
            <a:miter lim="800000"/>
          </a:ln>
          <a:effectLst/>
        </p:spPr>
        <p:txBody>
          <a:bodyPr wrap="square" rtlCol="0" anchor="ctr">
            <a:noAutofit/>
          </a:bodyPr>
          <a:lstStyle/>
          <a:p>
            <a:pPr algn="ctr"/>
            <a:endParaRPr lang="id-ID" kern="0">
              <a:solidFill>
                <a:srgbClr val="FFFFFF"/>
              </a:solidFill>
              <a:latin typeface="Calibri" panose="020F0502020204030204"/>
            </a:endParaRPr>
          </a:p>
        </p:txBody>
      </p:sp>
      <p:sp>
        <p:nvSpPr>
          <p:cNvPr id="57" name="Line">
            <a:extLst>
              <a:ext uri="{FF2B5EF4-FFF2-40B4-BE49-F238E27FC236}">
                <a16:creationId xmlns:a16="http://schemas.microsoft.com/office/drawing/2014/main" id="{8E97042C-ABAA-4657-884E-FB5518586802}"/>
              </a:ext>
            </a:extLst>
          </p:cNvPr>
          <p:cNvSpPr/>
          <p:nvPr/>
        </p:nvSpPr>
        <p:spPr>
          <a:xfrm flipV="1">
            <a:off x="993421" y="1893638"/>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dirty="0">
              <a:solidFill>
                <a:srgbClr val="3D4251"/>
              </a:solidFill>
              <a:latin typeface="Lato"/>
            </a:endParaRPr>
          </a:p>
        </p:txBody>
      </p:sp>
      <p:sp>
        <p:nvSpPr>
          <p:cNvPr id="71" name="Line">
            <a:extLst>
              <a:ext uri="{FF2B5EF4-FFF2-40B4-BE49-F238E27FC236}">
                <a16:creationId xmlns:a16="http://schemas.microsoft.com/office/drawing/2014/main" id="{9D1B34FB-702A-4DE4-A00E-00C5E0575F82}"/>
              </a:ext>
            </a:extLst>
          </p:cNvPr>
          <p:cNvSpPr/>
          <p:nvPr/>
        </p:nvSpPr>
        <p:spPr>
          <a:xfrm flipV="1">
            <a:off x="9430091" y="6067400"/>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dirty="0">
              <a:solidFill>
                <a:srgbClr val="3D4251"/>
              </a:solidFill>
              <a:latin typeface="Lato"/>
            </a:endParaRPr>
          </a:p>
        </p:txBody>
      </p:sp>
      <p:sp>
        <p:nvSpPr>
          <p:cNvPr id="16" name="TextBox 15">
            <a:extLst>
              <a:ext uri="{FF2B5EF4-FFF2-40B4-BE49-F238E27FC236}">
                <a16:creationId xmlns:a16="http://schemas.microsoft.com/office/drawing/2014/main" id="{14783F10-4164-4EC8-A5E3-10EACD05D379}"/>
              </a:ext>
            </a:extLst>
          </p:cNvPr>
          <p:cNvSpPr txBox="1"/>
          <p:nvPr/>
        </p:nvSpPr>
        <p:spPr>
          <a:xfrm>
            <a:off x="4059802" y="2766965"/>
            <a:ext cx="4042222" cy="707886"/>
          </a:xfrm>
          <a:prstGeom prst="rect">
            <a:avLst/>
          </a:prstGeom>
          <a:noFill/>
          <a:effectLst>
            <a:glow rad="190500">
              <a:srgbClr val="1FBEA3"/>
            </a:glow>
          </a:effectLst>
        </p:spPr>
        <p:txBody>
          <a:bodyPr wrap="square" rtlCol="0">
            <a:spAutoFit/>
          </a:bodyPr>
          <a:lstStyle/>
          <a:p>
            <a:pPr algn="ctr">
              <a:lnSpc>
                <a:spcPct val="80000"/>
              </a:lnSpc>
            </a:pPr>
            <a:r>
              <a:rPr lang="en-US" sz="5000" b="1" spc="-150" dirty="0">
                <a:solidFill>
                  <a:schemeClr val="bg1"/>
                </a:solidFill>
                <a:effectLst/>
                <a:latin typeface="Century Gothic" panose="020B0502020202020204" pitchFamily="34" charset="0"/>
                <a:cs typeface="Poppins" panose="00000500000000000000" pitchFamily="2" charset="0"/>
              </a:rPr>
              <a:t>THANK YOU</a:t>
            </a:r>
            <a:endParaRPr lang="id-ID" sz="5000" b="1" spc="-150" dirty="0">
              <a:solidFill>
                <a:schemeClr val="bg1"/>
              </a:solidFill>
              <a:effectLst/>
              <a:latin typeface="Century Gothic" panose="020B0502020202020204" pitchFamily="34" charset="0"/>
              <a:cs typeface="Poppins" panose="00000500000000000000" pitchFamily="2" charset="0"/>
            </a:endParaRPr>
          </a:p>
        </p:txBody>
      </p:sp>
      <p:sp>
        <p:nvSpPr>
          <p:cNvPr id="77" name="Oval 76">
            <a:extLst>
              <a:ext uri="{FF2B5EF4-FFF2-40B4-BE49-F238E27FC236}">
                <a16:creationId xmlns:a16="http://schemas.microsoft.com/office/drawing/2014/main" id="{5A4F290D-D4C6-4290-8D7C-0F4BFB29CC9E}"/>
              </a:ext>
            </a:extLst>
          </p:cNvPr>
          <p:cNvSpPr/>
          <p:nvPr/>
        </p:nvSpPr>
        <p:spPr>
          <a:xfrm rot="18228445">
            <a:off x="9589610" y="2570509"/>
            <a:ext cx="835808" cy="835808"/>
          </a:xfrm>
          <a:prstGeom prst="ellipse">
            <a:avLst/>
          </a:prstGeom>
          <a:gradFill flip="none" rotWithShape="1">
            <a:gsLst>
              <a:gs pos="50000">
                <a:srgbClr val="7B7BAC">
                  <a:alpha val="25000"/>
                </a:srgbClr>
              </a:gs>
              <a:gs pos="0">
                <a:srgbClr val="7B7BAC">
                  <a:alpha val="50000"/>
                </a:srgbClr>
              </a:gs>
              <a:gs pos="100000">
                <a:srgbClr val="7B7BAC">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lt1"/>
              </a:solidFill>
            </a:endParaRPr>
          </a:p>
        </p:txBody>
      </p:sp>
      <p:sp>
        <p:nvSpPr>
          <p:cNvPr id="78" name="Line">
            <a:extLst>
              <a:ext uri="{FF2B5EF4-FFF2-40B4-BE49-F238E27FC236}">
                <a16:creationId xmlns:a16="http://schemas.microsoft.com/office/drawing/2014/main" id="{EEF10C88-BE1A-4923-ACC9-D2591C2736BA}"/>
              </a:ext>
            </a:extLst>
          </p:cNvPr>
          <p:cNvSpPr/>
          <p:nvPr/>
        </p:nvSpPr>
        <p:spPr>
          <a:xfrm flipV="1">
            <a:off x="9929762" y="1754551"/>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dirty="0">
              <a:solidFill>
                <a:srgbClr val="3D4251"/>
              </a:solidFill>
              <a:latin typeface="Lato"/>
            </a:endParaRPr>
          </a:p>
        </p:txBody>
      </p:sp>
    </p:spTree>
    <p:extLst>
      <p:ext uri="{BB962C8B-B14F-4D97-AF65-F5344CB8AC3E}">
        <p14:creationId xmlns:p14="http://schemas.microsoft.com/office/powerpoint/2010/main" val="364695617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50000" fill="hold" grpId="0" nodeType="with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4000" fill="hold"/>
                                        <p:tgtEl>
                                          <p:spTgt spid="70"/>
                                        </p:tgtEl>
                                        <p:attrNameLst>
                                          <p:attrName>ppt_x</p:attrName>
                                        </p:attrNameLst>
                                      </p:cBhvr>
                                      <p:tavLst>
                                        <p:tav tm="0">
                                          <p:val>
                                            <p:strVal val="0-#ppt_w/2"/>
                                          </p:val>
                                        </p:tav>
                                        <p:tav tm="100000">
                                          <p:val>
                                            <p:strVal val="#ppt_x"/>
                                          </p:val>
                                        </p:tav>
                                      </p:tavLst>
                                    </p:anim>
                                    <p:anim calcmode="lin" valueType="num">
                                      <p:cBhvr additive="base">
                                        <p:cTn id="8" dur="4000" fill="hold"/>
                                        <p:tgtEl>
                                          <p:spTgt spid="70"/>
                                        </p:tgtEl>
                                        <p:attrNameLst>
                                          <p:attrName>ppt_y</p:attrName>
                                        </p:attrNameLst>
                                      </p:cBhvr>
                                      <p:tavLst>
                                        <p:tav tm="0">
                                          <p:val>
                                            <p:strVal val="1+#ppt_h/2"/>
                                          </p:val>
                                        </p:tav>
                                        <p:tav tm="100000">
                                          <p:val>
                                            <p:strVal val="#ppt_y"/>
                                          </p:val>
                                        </p:tav>
                                      </p:tavLst>
                                    </p:anim>
                                  </p:childTnLst>
                                </p:cTn>
                              </p:par>
                              <p:par>
                                <p:cTn id="9" presetID="2" presetClass="entr" presetSubtype="12" decel="50000" fill="hold" grpId="0" nodeType="with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3000" fill="hold"/>
                                        <p:tgtEl>
                                          <p:spTgt spid="69"/>
                                        </p:tgtEl>
                                        <p:attrNameLst>
                                          <p:attrName>ppt_x</p:attrName>
                                        </p:attrNameLst>
                                      </p:cBhvr>
                                      <p:tavLst>
                                        <p:tav tm="0">
                                          <p:val>
                                            <p:strVal val="0-#ppt_w/2"/>
                                          </p:val>
                                        </p:tav>
                                        <p:tav tm="100000">
                                          <p:val>
                                            <p:strVal val="#ppt_x"/>
                                          </p:val>
                                        </p:tav>
                                      </p:tavLst>
                                    </p:anim>
                                    <p:anim calcmode="lin" valueType="num">
                                      <p:cBhvr additive="base">
                                        <p:cTn id="12" dur="3000" fill="hold"/>
                                        <p:tgtEl>
                                          <p:spTgt spid="69"/>
                                        </p:tgtEl>
                                        <p:attrNameLst>
                                          <p:attrName>ppt_y</p:attrName>
                                        </p:attrNameLst>
                                      </p:cBhvr>
                                      <p:tavLst>
                                        <p:tav tm="0">
                                          <p:val>
                                            <p:strVal val="1+#ppt_h/2"/>
                                          </p:val>
                                        </p:tav>
                                        <p:tav tm="100000">
                                          <p:val>
                                            <p:strVal val="#ppt_y"/>
                                          </p:val>
                                        </p:tav>
                                      </p:tavLst>
                                    </p:anim>
                                  </p:childTnLst>
                                </p:cTn>
                              </p:par>
                              <p:par>
                                <p:cTn id="13" presetID="2" presetClass="entr" presetSubtype="12" decel="50000" fill="hold" grpId="0" nodeType="withEffect">
                                  <p:stCondLst>
                                    <p:cond delay="0"/>
                                  </p:stCondLst>
                                  <p:childTnLst>
                                    <p:set>
                                      <p:cBhvr>
                                        <p:cTn id="14" dur="1" fill="hold">
                                          <p:stCondLst>
                                            <p:cond delay="0"/>
                                          </p:stCondLst>
                                        </p:cTn>
                                        <p:tgtEl>
                                          <p:spTgt spid="71"/>
                                        </p:tgtEl>
                                        <p:attrNameLst>
                                          <p:attrName>style.visibility</p:attrName>
                                        </p:attrNameLst>
                                      </p:cBhvr>
                                      <p:to>
                                        <p:strVal val="visible"/>
                                      </p:to>
                                    </p:set>
                                    <p:anim calcmode="lin" valueType="num">
                                      <p:cBhvr additive="base">
                                        <p:cTn id="15" dur="4000" fill="hold"/>
                                        <p:tgtEl>
                                          <p:spTgt spid="71"/>
                                        </p:tgtEl>
                                        <p:attrNameLst>
                                          <p:attrName>ppt_x</p:attrName>
                                        </p:attrNameLst>
                                      </p:cBhvr>
                                      <p:tavLst>
                                        <p:tav tm="0">
                                          <p:val>
                                            <p:strVal val="0-#ppt_w/2"/>
                                          </p:val>
                                        </p:tav>
                                        <p:tav tm="100000">
                                          <p:val>
                                            <p:strVal val="#ppt_x"/>
                                          </p:val>
                                        </p:tav>
                                      </p:tavLst>
                                    </p:anim>
                                    <p:anim calcmode="lin" valueType="num">
                                      <p:cBhvr additive="base">
                                        <p:cTn id="16" dur="4000" fill="hold"/>
                                        <p:tgtEl>
                                          <p:spTgt spid="71"/>
                                        </p:tgtEl>
                                        <p:attrNameLst>
                                          <p:attrName>ppt_y</p:attrName>
                                        </p:attrNameLst>
                                      </p:cBhvr>
                                      <p:tavLst>
                                        <p:tav tm="0">
                                          <p:val>
                                            <p:strVal val="1+#ppt_h/2"/>
                                          </p:val>
                                        </p:tav>
                                        <p:tav tm="100000">
                                          <p:val>
                                            <p:strVal val="#ppt_y"/>
                                          </p:val>
                                        </p:tav>
                                      </p:tavLst>
                                    </p:anim>
                                  </p:childTnLst>
                                </p:cTn>
                              </p:par>
                              <p:par>
                                <p:cTn id="17" presetID="2" presetClass="entr" presetSubtype="3" decel="50000"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3000" fill="hold"/>
                                        <p:tgtEl>
                                          <p:spTgt spid="57"/>
                                        </p:tgtEl>
                                        <p:attrNameLst>
                                          <p:attrName>ppt_x</p:attrName>
                                        </p:attrNameLst>
                                      </p:cBhvr>
                                      <p:tavLst>
                                        <p:tav tm="0">
                                          <p:val>
                                            <p:strVal val="1+#ppt_w/2"/>
                                          </p:val>
                                        </p:tav>
                                        <p:tav tm="100000">
                                          <p:val>
                                            <p:strVal val="#ppt_x"/>
                                          </p:val>
                                        </p:tav>
                                      </p:tavLst>
                                    </p:anim>
                                    <p:anim calcmode="lin" valueType="num">
                                      <p:cBhvr additive="base">
                                        <p:cTn id="20" dur="3000" fill="hold"/>
                                        <p:tgtEl>
                                          <p:spTgt spid="57"/>
                                        </p:tgtEl>
                                        <p:attrNameLst>
                                          <p:attrName>ppt_y</p:attrName>
                                        </p:attrNameLst>
                                      </p:cBhvr>
                                      <p:tavLst>
                                        <p:tav tm="0">
                                          <p:val>
                                            <p:strVal val="0-#ppt_h/2"/>
                                          </p:val>
                                        </p:tav>
                                        <p:tav tm="100000">
                                          <p:val>
                                            <p:strVal val="#ppt_y"/>
                                          </p:val>
                                        </p:tav>
                                      </p:tavLst>
                                    </p:anim>
                                  </p:childTnLst>
                                </p:cTn>
                              </p:par>
                              <p:par>
                                <p:cTn id="21" presetID="2" presetClass="entr" presetSubtype="3" decel="50000"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additive="base">
                                        <p:cTn id="23" dur="3000" fill="hold"/>
                                        <p:tgtEl>
                                          <p:spTgt spid="68"/>
                                        </p:tgtEl>
                                        <p:attrNameLst>
                                          <p:attrName>ppt_x</p:attrName>
                                        </p:attrNameLst>
                                      </p:cBhvr>
                                      <p:tavLst>
                                        <p:tav tm="0">
                                          <p:val>
                                            <p:strVal val="1+#ppt_w/2"/>
                                          </p:val>
                                        </p:tav>
                                        <p:tav tm="100000">
                                          <p:val>
                                            <p:strVal val="#ppt_x"/>
                                          </p:val>
                                        </p:tav>
                                      </p:tavLst>
                                    </p:anim>
                                    <p:anim calcmode="lin" valueType="num">
                                      <p:cBhvr additive="base">
                                        <p:cTn id="24" dur="3000" fill="hold"/>
                                        <p:tgtEl>
                                          <p:spTgt spid="68"/>
                                        </p:tgtEl>
                                        <p:attrNameLst>
                                          <p:attrName>ppt_y</p:attrName>
                                        </p:attrNameLst>
                                      </p:cBhvr>
                                      <p:tavLst>
                                        <p:tav tm="0">
                                          <p:val>
                                            <p:strVal val="0-#ppt_h/2"/>
                                          </p:val>
                                        </p:tav>
                                        <p:tav tm="100000">
                                          <p:val>
                                            <p:strVal val="#ppt_y"/>
                                          </p:val>
                                        </p:tav>
                                      </p:tavLst>
                                    </p:anim>
                                  </p:childTnLst>
                                </p:cTn>
                              </p:par>
                              <p:par>
                                <p:cTn id="25" presetID="2" presetClass="entr" presetSubtype="3" decel="50000" fill="hold" grpId="0" nodeType="withEffect">
                                  <p:stCondLst>
                                    <p:cond delay="0"/>
                                  </p:stCondLst>
                                  <p:childTnLst>
                                    <p:set>
                                      <p:cBhvr>
                                        <p:cTn id="26" dur="1" fill="hold">
                                          <p:stCondLst>
                                            <p:cond delay="0"/>
                                          </p:stCondLst>
                                        </p:cTn>
                                        <p:tgtEl>
                                          <p:spTgt spid="78"/>
                                        </p:tgtEl>
                                        <p:attrNameLst>
                                          <p:attrName>style.visibility</p:attrName>
                                        </p:attrNameLst>
                                      </p:cBhvr>
                                      <p:to>
                                        <p:strVal val="visible"/>
                                      </p:to>
                                    </p:set>
                                    <p:anim calcmode="lin" valueType="num">
                                      <p:cBhvr additive="base">
                                        <p:cTn id="27" dur="4000" fill="hold"/>
                                        <p:tgtEl>
                                          <p:spTgt spid="78"/>
                                        </p:tgtEl>
                                        <p:attrNameLst>
                                          <p:attrName>ppt_x</p:attrName>
                                        </p:attrNameLst>
                                      </p:cBhvr>
                                      <p:tavLst>
                                        <p:tav tm="0">
                                          <p:val>
                                            <p:strVal val="1+#ppt_w/2"/>
                                          </p:val>
                                        </p:tav>
                                        <p:tav tm="100000">
                                          <p:val>
                                            <p:strVal val="#ppt_x"/>
                                          </p:val>
                                        </p:tav>
                                      </p:tavLst>
                                    </p:anim>
                                    <p:anim calcmode="lin" valueType="num">
                                      <p:cBhvr additive="base">
                                        <p:cTn id="28" dur="4000" fill="hold"/>
                                        <p:tgtEl>
                                          <p:spTgt spid="78"/>
                                        </p:tgtEl>
                                        <p:attrNameLst>
                                          <p:attrName>ppt_y</p:attrName>
                                        </p:attrNameLst>
                                      </p:cBhvr>
                                      <p:tavLst>
                                        <p:tav tm="0">
                                          <p:val>
                                            <p:strVal val="0-#ppt_h/2"/>
                                          </p:val>
                                        </p:tav>
                                        <p:tav tm="100000">
                                          <p:val>
                                            <p:strVal val="#ppt_y"/>
                                          </p:val>
                                        </p:tav>
                                      </p:tavLst>
                                    </p:anim>
                                  </p:childTnLst>
                                </p:cTn>
                              </p:par>
                              <p:par>
                                <p:cTn id="29" presetID="2" presetClass="entr" presetSubtype="4" decel="5000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2000" fill="hold"/>
                                        <p:tgtEl>
                                          <p:spTgt spid="27"/>
                                        </p:tgtEl>
                                        <p:attrNameLst>
                                          <p:attrName>ppt_x</p:attrName>
                                        </p:attrNameLst>
                                      </p:cBhvr>
                                      <p:tavLst>
                                        <p:tav tm="0">
                                          <p:val>
                                            <p:strVal val="#ppt_x"/>
                                          </p:val>
                                        </p:tav>
                                        <p:tav tm="100000">
                                          <p:val>
                                            <p:strVal val="#ppt_x"/>
                                          </p:val>
                                        </p:tav>
                                      </p:tavLst>
                                    </p:anim>
                                    <p:anim calcmode="lin" valueType="num">
                                      <p:cBhvr additive="base">
                                        <p:cTn id="32" dur="2000" fill="hold"/>
                                        <p:tgtEl>
                                          <p:spTgt spid="27"/>
                                        </p:tgtEl>
                                        <p:attrNameLst>
                                          <p:attrName>ppt_y</p:attrName>
                                        </p:attrNameLst>
                                      </p:cBhvr>
                                      <p:tavLst>
                                        <p:tav tm="0">
                                          <p:val>
                                            <p:strVal val="1+#ppt_h/2"/>
                                          </p:val>
                                        </p:tav>
                                        <p:tav tm="100000">
                                          <p:val>
                                            <p:strVal val="#ppt_y"/>
                                          </p:val>
                                        </p:tav>
                                      </p:tavLst>
                                    </p:anim>
                                  </p:childTnLst>
                                </p:cTn>
                              </p:par>
                              <p:par>
                                <p:cTn id="33" presetID="2" presetClass="entr" presetSubtype="8" decel="5000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2500" fill="hold"/>
                                        <p:tgtEl>
                                          <p:spTgt spid="20"/>
                                        </p:tgtEl>
                                        <p:attrNameLst>
                                          <p:attrName>ppt_x</p:attrName>
                                        </p:attrNameLst>
                                      </p:cBhvr>
                                      <p:tavLst>
                                        <p:tav tm="0">
                                          <p:val>
                                            <p:strVal val="0-#ppt_w/2"/>
                                          </p:val>
                                        </p:tav>
                                        <p:tav tm="100000">
                                          <p:val>
                                            <p:strVal val="#ppt_x"/>
                                          </p:val>
                                        </p:tav>
                                      </p:tavLst>
                                    </p:anim>
                                    <p:anim calcmode="lin" valueType="num">
                                      <p:cBhvr additive="base">
                                        <p:cTn id="36" dur="2500" fill="hold"/>
                                        <p:tgtEl>
                                          <p:spTgt spid="20"/>
                                        </p:tgtEl>
                                        <p:attrNameLst>
                                          <p:attrName>ppt_y</p:attrName>
                                        </p:attrNameLst>
                                      </p:cBhvr>
                                      <p:tavLst>
                                        <p:tav tm="0">
                                          <p:val>
                                            <p:strVal val="#ppt_y"/>
                                          </p:val>
                                        </p:tav>
                                        <p:tav tm="100000">
                                          <p:val>
                                            <p:strVal val="#ppt_y"/>
                                          </p:val>
                                        </p:tav>
                                      </p:tavLst>
                                    </p:anim>
                                  </p:childTnLst>
                                </p:cTn>
                              </p:par>
                              <p:par>
                                <p:cTn id="37" presetID="2" presetClass="entr" presetSubtype="3" decel="5000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3000" fill="hold"/>
                                        <p:tgtEl>
                                          <p:spTgt spid="15"/>
                                        </p:tgtEl>
                                        <p:attrNameLst>
                                          <p:attrName>ppt_x</p:attrName>
                                        </p:attrNameLst>
                                      </p:cBhvr>
                                      <p:tavLst>
                                        <p:tav tm="0">
                                          <p:val>
                                            <p:strVal val="1+#ppt_w/2"/>
                                          </p:val>
                                        </p:tav>
                                        <p:tav tm="100000">
                                          <p:val>
                                            <p:strVal val="#ppt_x"/>
                                          </p:val>
                                        </p:tav>
                                      </p:tavLst>
                                    </p:anim>
                                    <p:anim calcmode="lin" valueType="num">
                                      <p:cBhvr additive="base">
                                        <p:cTn id="40" dur="3000" fill="hold"/>
                                        <p:tgtEl>
                                          <p:spTgt spid="15"/>
                                        </p:tgtEl>
                                        <p:attrNameLst>
                                          <p:attrName>ppt_y</p:attrName>
                                        </p:attrNameLst>
                                      </p:cBhvr>
                                      <p:tavLst>
                                        <p:tav tm="0">
                                          <p:val>
                                            <p:strVal val="0-#ppt_h/2"/>
                                          </p:val>
                                        </p:tav>
                                        <p:tav tm="100000">
                                          <p:val>
                                            <p:strVal val="#ppt_y"/>
                                          </p:val>
                                        </p:tav>
                                      </p:tavLst>
                                    </p:anim>
                                  </p:childTnLst>
                                </p:cTn>
                              </p:par>
                              <p:par>
                                <p:cTn id="41" presetID="2" presetClass="entr" presetSubtype="4" decel="5000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0" fill="hold"/>
                                        <p:tgtEl>
                                          <p:spTgt spid="48"/>
                                        </p:tgtEl>
                                        <p:attrNameLst>
                                          <p:attrName>ppt_x</p:attrName>
                                        </p:attrNameLst>
                                      </p:cBhvr>
                                      <p:tavLst>
                                        <p:tav tm="0">
                                          <p:val>
                                            <p:strVal val="#ppt_x"/>
                                          </p:val>
                                        </p:tav>
                                        <p:tav tm="100000">
                                          <p:val>
                                            <p:strVal val="#ppt_x"/>
                                          </p:val>
                                        </p:tav>
                                      </p:tavLst>
                                    </p:anim>
                                    <p:anim calcmode="lin" valueType="num">
                                      <p:cBhvr additive="base">
                                        <p:cTn id="44" dur="5000" fill="hold"/>
                                        <p:tgtEl>
                                          <p:spTgt spid="48"/>
                                        </p:tgtEl>
                                        <p:attrNameLst>
                                          <p:attrName>ppt_y</p:attrName>
                                        </p:attrNameLst>
                                      </p:cBhvr>
                                      <p:tavLst>
                                        <p:tav tm="0">
                                          <p:val>
                                            <p:strVal val="1+#ppt_h/2"/>
                                          </p:val>
                                        </p:tav>
                                        <p:tav tm="100000">
                                          <p:val>
                                            <p:strVal val="#ppt_y"/>
                                          </p:val>
                                        </p:tav>
                                      </p:tavLst>
                                    </p:anim>
                                  </p:childTnLst>
                                </p:cTn>
                              </p:par>
                              <p:par>
                                <p:cTn id="45" presetID="2" presetClass="entr" presetSubtype="4" decel="50000" fill="hold" grpId="0" nodeType="withEffect">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cBhvr additive="base">
                                        <p:cTn id="47" dur="4000" fill="hold"/>
                                        <p:tgtEl>
                                          <p:spTgt spid="44"/>
                                        </p:tgtEl>
                                        <p:attrNameLst>
                                          <p:attrName>ppt_x</p:attrName>
                                        </p:attrNameLst>
                                      </p:cBhvr>
                                      <p:tavLst>
                                        <p:tav tm="0">
                                          <p:val>
                                            <p:strVal val="#ppt_x"/>
                                          </p:val>
                                        </p:tav>
                                        <p:tav tm="100000">
                                          <p:val>
                                            <p:strVal val="#ppt_x"/>
                                          </p:val>
                                        </p:tav>
                                      </p:tavLst>
                                    </p:anim>
                                    <p:anim calcmode="lin" valueType="num">
                                      <p:cBhvr additive="base">
                                        <p:cTn id="48" dur="4000" fill="hold"/>
                                        <p:tgtEl>
                                          <p:spTgt spid="44"/>
                                        </p:tgtEl>
                                        <p:attrNameLst>
                                          <p:attrName>ppt_y</p:attrName>
                                        </p:attrNameLst>
                                      </p:cBhvr>
                                      <p:tavLst>
                                        <p:tav tm="0">
                                          <p:val>
                                            <p:strVal val="1+#ppt_h/2"/>
                                          </p:val>
                                        </p:tav>
                                        <p:tav tm="100000">
                                          <p:val>
                                            <p:strVal val="#ppt_y"/>
                                          </p:val>
                                        </p:tav>
                                      </p:tavLst>
                                    </p:anim>
                                  </p:childTnLst>
                                </p:cTn>
                              </p:par>
                              <p:par>
                                <p:cTn id="49" presetID="2" presetClass="entr" presetSubtype="4" decel="50000" fill="hold" grpId="0" nodeType="withEffect">
                                  <p:stCondLst>
                                    <p:cond delay="500"/>
                                  </p:stCondLst>
                                  <p:childTnLst>
                                    <p:set>
                                      <p:cBhvr>
                                        <p:cTn id="50" dur="1" fill="hold">
                                          <p:stCondLst>
                                            <p:cond delay="0"/>
                                          </p:stCondLst>
                                        </p:cTn>
                                        <p:tgtEl>
                                          <p:spTgt spid="52"/>
                                        </p:tgtEl>
                                        <p:attrNameLst>
                                          <p:attrName>style.visibility</p:attrName>
                                        </p:attrNameLst>
                                      </p:cBhvr>
                                      <p:to>
                                        <p:strVal val="visible"/>
                                      </p:to>
                                    </p:set>
                                    <p:anim calcmode="lin" valueType="num">
                                      <p:cBhvr additive="base">
                                        <p:cTn id="51" dur="3000" fill="hold"/>
                                        <p:tgtEl>
                                          <p:spTgt spid="52"/>
                                        </p:tgtEl>
                                        <p:attrNameLst>
                                          <p:attrName>ppt_x</p:attrName>
                                        </p:attrNameLst>
                                      </p:cBhvr>
                                      <p:tavLst>
                                        <p:tav tm="0">
                                          <p:val>
                                            <p:strVal val="#ppt_x"/>
                                          </p:val>
                                        </p:tav>
                                        <p:tav tm="100000">
                                          <p:val>
                                            <p:strVal val="#ppt_x"/>
                                          </p:val>
                                        </p:tav>
                                      </p:tavLst>
                                    </p:anim>
                                    <p:anim calcmode="lin" valueType="num">
                                      <p:cBhvr additive="base">
                                        <p:cTn id="52" dur="3000" fill="hold"/>
                                        <p:tgtEl>
                                          <p:spTgt spid="52"/>
                                        </p:tgtEl>
                                        <p:attrNameLst>
                                          <p:attrName>ppt_y</p:attrName>
                                        </p:attrNameLst>
                                      </p:cBhvr>
                                      <p:tavLst>
                                        <p:tav tm="0">
                                          <p:val>
                                            <p:strVal val="1+#ppt_h/2"/>
                                          </p:val>
                                        </p:tav>
                                        <p:tav tm="100000">
                                          <p:val>
                                            <p:strVal val="#ppt_y"/>
                                          </p:val>
                                        </p:tav>
                                      </p:tavLst>
                                    </p:anim>
                                  </p:childTnLst>
                                </p:cTn>
                              </p:par>
                              <p:par>
                                <p:cTn id="53" presetID="2" presetClass="entr" presetSubtype="4" decel="50000"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additive="base">
                                        <p:cTn id="55" dur="4000" fill="hold"/>
                                        <p:tgtEl>
                                          <p:spTgt spid="47"/>
                                        </p:tgtEl>
                                        <p:attrNameLst>
                                          <p:attrName>ppt_x</p:attrName>
                                        </p:attrNameLst>
                                      </p:cBhvr>
                                      <p:tavLst>
                                        <p:tav tm="0">
                                          <p:val>
                                            <p:strVal val="#ppt_x"/>
                                          </p:val>
                                        </p:tav>
                                        <p:tav tm="100000">
                                          <p:val>
                                            <p:strVal val="#ppt_x"/>
                                          </p:val>
                                        </p:tav>
                                      </p:tavLst>
                                    </p:anim>
                                    <p:anim calcmode="lin" valueType="num">
                                      <p:cBhvr additive="base">
                                        <p:cTn id="56" dur="4000" fill="hold"/>
                                        <p:tgtEl>
                                          <p:spTgt spid="47"/>
                                        </p:tgtEl>
                                        <p:attrNameLst>
                                          <p:attrName>ppt_y</p:attrName>
                                        </p:attrNameLst>
                                      </p:cBhvr>
                                      <p:tavLst>
                                        <p:tav tm="0">
                                          <p:val>
                                            <p:strVal val="1+#ppt_h/2"/>
                                          </p:val>
                                        </p:tav>
                                        <p:tav tm="100000">
                                          <p:val>
                                            <p:strVal val="#ppt_y"/>
                                          </p:val>
                                        </p:tav>
                                      </p:tavLst>
                                    </p:anim>
                                  </p:childTnLst>
                                </p:cTn>
                              </p:par>
                              <p:par>
                                <p:cTn id="57" presetID="2" presetClass="entr" presetSubtype="4" decel="50000" fill="hold" grpId="0" nodeType="with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additive="base">
                                        <p:cTn id="59" dur="5000" fill="hold"/>
                                        <p:tgtEl>
                                          <p:spTgt spid="77"/>
                                        </p:tgtEl>
                                        <p:attrNameLst>
                                          <p:attrName>ppt_x</p:attrName>
                                        </p:attrNameLst>
                                      </p:cBhvr>
                                      <p:tavLst>
                                        <p:tav tm="0">
                                          <p:val>
                                            <p:strVal val="#ppt_x"/>
                                          </p:val>
                                        </p:tav>
                                        <p:tav tm="100000">
                                          <p:val>
                                            <p:strVal val="#ppt_x"/>
                                          </p:val>
                                        </p:tav>
                                      </p:tavLst>
                                    </p:anim>
                                    <p:anim calcmode="lin" valueType="num">
                                      <p:cBhvr additive="base">
                                        <p:cTn id="60" dur="5000" fill="hold"/>
                                        <p:tgtEl>
                                          <p:spTgt spid="77"/>
                                        </p:tgtEl>
                                        <p:attrNameLst>
                                          <p:attrName>ppt_y</p:attrName>
                                        </p:attrNameLst>
                                      </p:cBhvr>
                                      <p:tavLst>
                                        <p:tav tm="0">
                                          <p:val>
                                            <p:strVal val="1+#ppt_h/2"/>
                                          </p:val>
                                        </p:tav>
                                        <p:tav tm="100000">
                                          <p:val>
                                            <p:strVal val="#ppt_y"/>
                                          </p:val>
                                        </p:tav>
                                      </p:tavLst>
                                    </p:anim>
                                  </p:childTnLst>
                                </p:cTn>
                              </p:par>
                              <p:par>
                                <p:cTn id="61" presetID="2" presetClass="entr" presetSubtype="4" decel="50000" fill="hold" grpId="0" nodeType="withEffect">
                                  <p:stCondLst>
                                    <p:cond delay="500"/>
                                  </p:stCondLst>
                                  <p:childTnLst>
                                    <p:set>
                                      <p:cBhvr>
                                        <p:cTn id="62" dur="1" fill="hold">
                                          <p:stCondLst>
                                            <p:cond delay="0"/>
                                          </p:stCondLst>
                                        </p:cTn>
                                        <p:tgtEl>
                                          <p:spTgt spid="49"/>
                                        </p:tgtEl>
                                        <p:attrNameLst>
                                          <p:attrName>style.visibility</p:attrName>
                                        </p:attrNameLst>
                                      </p:cBhvr>
                                      <p:to>
                                        <p:strVal val="visible"/>
                                      </p:to>
                                    </p:set>
                                    <p:anim calcmode="lin" valueType="num">
                                      <p:cBhvr additive="base">
                                        <p:cTn id="63" dur="3000" fill="hold"/>
                                        <p:tgtEl>
                                          <p:spTgt spid="49"/>
                                        </p:tgtEl>
                                        <p:attrNameLst>
                                          <p:attrName>ppt_x</p:attrName>
                                        </p:attrNameLst>
                                      </p:cBhvr>
                                      <p:tavLst>
                                        <p:tav tm="0">
                                          <p:val>
                                            <p:strVal val="#ppt_x"/>
                                          </p:val>
                                        </p:tav>
                                        <p:tav tm="100000">
                                          <p:val>
                                            <p:strVal val="#ppt_x"/>
                                          </p:val>
                                        </p:tav>
                                      </p:tavLst>
                                    </p:anim>
                                    <p:anim calcmode="lin" valueType="num">
                                      <p:cBhvr additive="base">
                                        <p:cTn id="64" dur="3000" fill="hold"/>
                                        <p:tgtEl>
                                          <p:spTgt spid="49"/>
                                        </p:tgtEl>
                                        <p:attrNameLst>
                                          <p:attrName>ppt_y</p:attrName>
                                        </p:attrNameLst>
                                      </p:cBhvr>
                                      <p:tavLst>
                                        <p:tav tm="0">
                                          <p:val>
                                            <p:strVal val="1+#ppt_h/2"/>
                                          </p:val>
                                        </p:tav>
                                        <p:tav tm="100000">
                                          <p:val>
                                            <p:strVal val="#ppt_y"/>
                                          </p:val>
                                        </p:tav>
                                      </p:tavLst>
                                    </p:anim>
                                  </p:childTnLst>
                                </p:cTn>
                              </p:par>
                              <p:par>
                                <p:cTn id="65" presetID="6" presetClass="emph" presetSubtype="0" repeatCount="indefinite" autoRev="1" fill="hold" grpId="0" nodeType="withEffect">
                                  <p:stCondLst>
                                    <p:cond delay="0"/>
                                  </p:stCondLst>
                                  <p:endCondLst>
                                    <p:cond evt="onNext" delay="0">
                                      <p:tgtEl>
                                        <p:sldTgt/>
                                      </p:tgtEl>
                                    </p:cond>
                                  </p:endCondLst>
                                  <p:childTnLst>
                                    <p:animScale>
                                      <p:cBhvr>
                                        <p:cTn id="66" dur="3000" fill="hold"/>
                                        <p:tgtEl>
                                          <p:spTgt spid="46"/>
                                        </p:tgtEl>
                                      </p:cBhvr>
                                      <p:by x="115000" y="115000"/>
                                    </p:animScale>
                                  </p:childTnLst>
                                </p:cTn>
                              </p:par>
                              <p:par>
                                <p:cTn id="67" presetID="42" presetClass="entr" presetSubtype="0" fill="hold" grpId="0" nodeType="withEffect">
                                  <p:stCondLst>
                                    <p:cond delay="100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69" grpId="0" animBg="1"/>
      <p:bldP spid="68" grpId="0" animBg="1"/>
      <p:bldP spid="15" grpId="0" animBg="1"/>
      <p:bldP spid="20" grpId="0" animBg="1"/>
      <p:bldP spid="27" grpId="0" animBg="1"/>
      <p:bldP spid="44" grpId="0" animBg="1"/>
      <p:bldP spid="46" grpId="0" animBg="1"/>
      <p:bldP spid="47" grpId="0" animBg="1"/>
      <p:bldP spid="48" grpId="0" animBg="1"/>
      <p:bldP spid="49" grpId="0" animBg="1"/>
      <p:bldP spid="52" grpId="0" animBg="1"/>
      <p:bldP spid="57" grpId="0" animBg="1"/>
      <p:bldP spid="71" grpId="0" animBg="1"/>
      <p:bldP spid="16" grpId="0"/>
      <p:bldP spid="77" grpId="0" animBg="1"/>
      <p:bldP spid="7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Nude Theme">
      <a:dk1>
        <a:srgbClr val="404040"/>
      </a:dk1>
      <a:lt1>
        <a:srgbClr val="FFFFFF"/>
      </a:lt1>
      <a:dk2>
        <a:srgbClr val="FFFFFF"/>
      </a:dk2>
      <a:lt2>
        <a:srgbClr val="FFFFFF"/>
      </a:lt2>
      <a:accent1>
        <a:srgbClr val="E6EAE3"/>
      </a:accent1>
      <a:accent2>
        <a:srgbClr val="EBCDC3"/>
      </a:accent2>
      <a:accent3>
        <a:srgbClr val="D5B19B"/>
      </a:accent3>
      <a:accent4>
        <a:srgbClr val="7F9593"/>
      </a:accent4>
      <a:accent5>
        <a:srgbClr val="1F4540"/>
      </a:accent5>
      <a:accent6>
        <a:srgbClr val="F3F3F3"/>
      </a:accent6>
      <a:hlink>
        <a:srgbClr val="262626"/>
      </a:hlink>
      <a:folHlink>
        <a:srgbClr val="1F4540"/>
      </a:folHlink>
    </a:clrScheme>
    <a:fontScheme name="Custom 10">
      <a:majorFont>
        <a:latin typeface="Cormorant SemiBold"/>
        <a:ea typeface=""/>
        <a:cs typeface=""/>
      </a:majorFont>
      <a:minorFont>
        <a:latin typeface="Karl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62062</TotalTime>
  <Words>2823</Words>
  <Application>Microsoft Office PowerPoint</Application>
  <PresentationFormat>Widescreen</PresentationFormat>
  <Paragraphs>117</Paragraphs>
  <Slides>21</Slides>
  <Notes>8</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21</vt:i4>
      </vt:variant>
    </vt:vector>
  </HeadingPairs>
  <TitlesOfParts>
    <vt:vector size="33" baseType="lpstr">
      <vt:lpstr>Aptos</vt:lpstr>
      <vt:lpstr>Arial</vt:lpstr>
      <vt:lpstr>Avenir Next LT Pro</vt:lpstr>
      <vt:lpstr>Avenir Next LT Pro Demi</vt:lpstr>
      <vt:lpstr>Avenir Next LT Pro Light</vt:lpstr>
      <vt:lpstr>Calibri</vt:lpstr>
      <vt:lpstr>Century Gothic</vt:lpstr>
      <vt:lpstr>Courier New</vt:lpstr>
      <vt:lpstr>Karla</vt:lpstr>
      <vt:lpstr>Lato</vt:lpstr>
      <vt:lpstr>Office Theme</vt:lpstr>
      <vt:lpstr>1_Custom Design</vt:lpstr>
      <vt:lpstr>PowerPoint Presentation</vt:lpstr>
      <vt:lpstr>PowerPoint Presentation</vt:lpstr>
      <vt:lpstr>PowerPoint Presentation</vt:lpstr>
      <vt:lpstr>PowerPoint Presentation</vt:lpstr>
      <vt:lpstr>PowerPoint Presentation</vt:lpstr>
      <vt:lpstr>PowerPoint Presentation</vt:lpstr>
      <vt:lpstr> Transmission media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Differences between singlemode and multimode fiber optics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lekan lawal</dc:creator>
  <cp:lastModifiedBy>Ronke Patrick</cp:lastModifiedBy>
  <cp:revision>220</cp:revision>
  <dcterms:created xsi:type="dcterms:W3CDTF">2022-03-21T13:34:05Z</dcterms:created>
  <dcterms:modified xsi:type="dcterms:W3CDTF">2025-01-21T10:44:15Z</dcterms:modified>
</cp:coreProperties>
</file>